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  <p:sldMasterId id="2147483690" r:id="rId2"/>
  </p:sldMasterIdLst>
  <p:notesMasterIdLst>
    <p:notesMasterId r:id="rId15"/>
  </p:notesMasterIdLst>
  <p:sldIdLst>
    <p:sldId id="350" r:id="rId3"/>
    <p:sldId id="348" r:id="rId4"/>
    <p:sldId id="347" r:id="rId5"/>
    <p:sldId id="349" r:id="rId6"/>
    <p:sldId id="353" r:id="rId7"/>
    <p:sldId id="354" r:id="rId8"/>
    <p:sldId id="356" r:id="rId9"/>
    <p:sldId id="358" r:id="rId10"/>
    <p:sldId id="360" r:id="rId11"/>
    <p:sldId id="357" r:id="rId12"/>
    <p:sldId id="361" r:id="rId13"/>
    <p:sldId id="35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9" autoAdjust="0"/>
    <p:restoredTop sz="93643" autoAdjust="0"/>
  </p:normalViewPr>
  <p:slideViewPr>
    <p:cSldViewPr snapToGrid="0">
      <p:cViewPr varScale="1">
        <p:scale>
          <a:sx n="83" d="100"/>
          <a:sy n="83" d="100"/>
        </p:scale>
        <p:origin x="164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A2CC-75C3-4E43-A6E4-8BB4AFC2C75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1351-45AB-40CD-AF62-AF3DF668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8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5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66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6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9">
            <a:extLst>
              <a:ext uri="{FF2B5EF4-FFF2-40B4-BE49-F238E27FC236}">
                <a16:creationId xmlns:a16="http://schemas.microsoft.com/office/drawing/2014/main" id="{4BE61A0C-8FC5-AFCF-F6D7-C145CA61E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36150" y="0"/>
            <a:ext cx="5507850" cy="6857567"/>
          </a:xfrm>
          <a:custGeom>
            <a:avLst/>
            <a:gdLst>
              <a:gd name="connsiteX0" fmla="*/ 3225917 w 5507850"/>
              <a:gd name="connsiteY0" fmla="*/ 0 h 6896777"/>
              <a:gd name="connsiteX1" fmla="*/ 5507850 w 5507850"/>
              <a:gd name="connsiteY1" fmla="*/ 0 h 6896777"/>
              <a:gd name="connsiteX2" fmla="*/ 5507850 w 5507850"/>
              <a:gd name="connsiteY2" fmla="*/ 6896777 h 6896777"/>
              <a:gd name="connsiteX3" fmla="*/ 0 w 5507850"/>
              <a:gd name="connsiteY3" fmla="*/ 6896777 h 689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850" h="6896777">
                <a:moveTo>
                  <a:pt x="3225917" y="0"/>
                </a:moveTo>
                <a:lnTo>
                  <a:pt x="5507850" y="0"/>
                </a:lnTo>
                <a:lnTo>
                  <a:pt x="5507850" y="6896777"/>
                </a:lnTo>
                <a:lnTo>
                  <a:pt x="0" y="6896777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38FEC7A-5B18-4B66-9EF5-0FC67C8D6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265" y="360900"/>
            <a:ext cx="3300133" cy="311300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29E4FEF-DBF0-48D1-B1B7-AC8CEFB7F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265" y="3654095"/>
            <a:ext cx="3300133" cy="12357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CD37997-F225-43D0-99F3-38A3F54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2115" y="6312255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591AFD2-6F19-4349-B6C5-EA75918E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415" y="631225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7EB3B26-5365-416B-8AE3-419320AA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D938BB-204F-405F-99D0-29E0C28153F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B9484D0C-81D0-5CF6-9C6A-4A2FE4DA959A}"/>
              </a:ext>
            </a:extLst>
          </p:cNvPr>
          <p:cNvSpPr/>
          <p:nvPr/>
        </p:nvSpPr>
        <p:spPr>
          <a:xfrm>
            <a:off x="5024120" y="0"/>
            <a:ext cx="1388928" cy="1952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190" y="21600"/>
                </a:lnTo>
                <a:lnTo>
                  <a:pt x="21600" y="0"/>
                </a:lnTo>
                <a:lnTo>
                  <a:pt x="14395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07476CD2-2486-952B-D084-1F4BACE9C06E}"/>
              </a:ext>
            </a:extLst>
          </p:cNvPr>
          <p:cNvSpPr/>
          <p:nvPr/>
        </p:nvSpPr>
        <p:spPr>
          <a:xfrm>
            <a:off x="3942460" y="2259078"/>
            <a:ext cx="1157281" cy="1952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306" y="21600"/>
                </a:lnTo>
                <a:lnTo>
                  <a:pt x="21600" y="0"/>
                </a:lnTo>
                <a:lnTo>
                  <a:pt x="17276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A05DF0A7-0573-59DB-F0A1-EA08BA8281C4}"/>
              </a:ext>
            </a:extLst>
          </p:cNvPr>
          <p:cNvSpPr/>
          <p:nvPr/>
        </p:nvSpPr>
        <p:spPr>
          <a:xfrm>
            <a:off x="4507221" y="0"/>
            <a:ext cx="1255874" cy="1952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680" y="21600"/>
                </a:lnTo>
                <a:lnTo>
                  <a:pt x="21600" y="0"/>
                </a:lnTo>
                <a:lnTo>
                  <a:pt x="1592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92B9C223-B330-0594-7AA9-CF335E6B1A2B}"/>
              </a:ext>
            </a:extLst>
          </p:cNvPr>
          <p:cNvSpPr/>
          <p:nvPr/>
        </p:nvSpPr>
        <p:spPr>
          <a:xfrm>
            <a:off x="4143477" y="0"/>
            <a:ext cx="1107505" cy="1952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547" y="21600"/>
                </a:lnTo>
                <a:lnTo>
                  <a:pt x="21600" y="0"/>
                </a:lnTo>
                <a:lnTo>
                  <a:pt x="18072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514F8976-EE83-CA12-C203-6603DB8C58AF}"/>
              </a:ext>
            </a:extLst>
          </p:cNvPr>
          <p:cNvSpPr/>
          <p:nvPr/>
        </p:nvSpPr>
        <p:spPr>
          <a:xfrm>
            <a:off x="3818021" y="0"/>
            <a:ext cx="1015612" cy="1952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893" y="21600"/>
                </a:lnTo>
                <a:lnTo>
                  <a:pt x="21600" y="0"/>
                </a:lnTo>
                <a:lnTo>
                  <a:pt x="19686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D219D340-C631-B621-C24F-9DB31AD6C43C}"/>
              </a:ext>
            </a:extLst>
          </p:cNvPr>
          <p:cNvSpPr/>
          <p:nvPr/>
        </p:nvSpPr>
        <p:spPr>
          <a:xfrm>
            <a:off x="1807858" y="5168505"/>
            <a:ext cx="1463592" cy="1689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03" y="21600"/>
                </a:moveTo>
                <a:lnTo>
                  <a:pt x="0" y="21600"/>
                </a:lnTo>
                <a:lnTo>
                  <a:pt x="11697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FDA60177-DE7F-DFF0-A83F-72FF44E00896}"/>
              </a:ext>
            </a:extLst>
          </p:cNvPr>
          <p:cNvSpPr/>
          <p:nvPr/>
        </p:nvSpPr>
        <p:spPr>
          <a:xfrm>
            <a:off x="1061225" y="5622226"/>
            <a:ext cx="1071132" cy="123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02" y="21600"/>
                </a:moveTo>
                <a:lnTo>
                  <a:pt x="0" y="21600"/>
                </a:lnTo>
                <a:lnTo>
                  <a:pt x="11698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CD73BDCC-28F0-9105-8A69-B2AFCF3604FA}"/>
              </a:ext>
            </a:extLst>
          </p:cNvPr>
          <p:cNvSpPr/>
          <p:nvPr/>
        </p:nvSpPr>
        <p:spPr>
          <a:xfrm>
            <a:off x="544326" y="6145828"/>
            <a:ext cx="617407" cy="712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79" y="21600"/>
                </a:moveTo>
                <a:lnTo>
                  <a:pt x="0" y="21600"/>
                </a:lnTo>
                <a:lnTo>
                  <a:pt x="11687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83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C89E6CC6-39BF-46E2-B1D0-7967F6F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04505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9CB35-9B92-4624-B48F-C0CF7A2C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13665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C1CE33F-5189-414B-9B26-A58EC61B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F18357FB-F508-6657-33DC-B229E1880510}"/>
              </a:ext>
            </a:extLst>
          </p:cNvPr>
          <p:cNvSpPr/>
          <p:nvPr/>
        </p:nvSpPr>
        <p:spPr>
          <a:xfrm>
            <a:off x="5845417" y="5165633"/>
            <a:ext cx="1465507" cy="1692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04" y="21600"/>
                </a:moveTo>
                <a:lnTo>
                  <a:pt x="0" y="21600"/>
                </a:lnTo>
                <a:lnTo>
                  <a:pt x="11696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4CAAD76F-02A3-23AC-F736-C6E876C3B4F0}"/>
              </a:ext>
            </a:extLst>
          </p:cNvPr>
          <p:cNvSpPr/>
          <p:nvPr/>
        </p:nvSpPr>
        <p:spPr>
          <a:xfrm>
            <a:off x="5098784" y="5620313"/>
            <a:ext cx="1073047" cy="1237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04" y="21600"/>
                </a:moveTo>
                <a:lnTo>
                  <a:pt x="0" y="21600"/>
                </a:lnTo>
                <a:lnTo>
                  <a:pt x="11696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EAE48FA3-9862-CBCE-0EE6-6E27A394BDAF}"/>
              </a:ext>
            </a:extLst>
          </p:cNvPr>
          <p:cNvSpPr/>
          <p:nvPr/>
        </p:nvSpPr>
        <p:spPr>
          <a:xfrm>
            <a:off x="4581884" y="6144869"/>
            <a:ext cx="618366" cy="713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97" y="21600"/>
                </a:moveTo>
                <a:lnTo>
                  <a:pt x="0" y="21600"/>
                </a:lnTo>
                <a:lnTo>
                  <a:pt x="11703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A94663C5-02A1-0EEE-4BB9-F9D55DC01EF2}"/>
              </a:ext>
            </a:extLst>
          </p:cNvPr>
          <p:cNvSpPr/>
          <p:nvPr/>
        </p:nvSpPr>
        <p:spPr>
          <a:xfrm>
            <a:off x="7703383" y="4807634"/>
            <a:ext cx="1440617" cy="2050366"/>
          </a:xfrm>
          <a:custGeom>
            <a:avLst/>
            <a:gdLst>
              <a:gd name="connsiteX0" fmla="*/ 7162 w 21600"/>
              <a:gd name="connsiteY0" fmla="*/ 21529 h 21600"/>
              <a:gd name="connsiteX1" fmla="*/ 43 w 21600"/>
              <a:gd name="connsiteY1" fmla="*/ 21529 h 21600"/>
              <a:gd name="connsiteX2" fmla="*/ 0 w 21600"/>
              <a:gd name="connsiteY2" fmla="*/ 21600 h 21600"/>
              <a:gd name="connsiteX3" fmla="*/ 21600 w 21600"/>
              <a:gd name="connsiteY3" fmla="*/ 21600 h 21600"/>
              <a:gd name="connsiteX4" fmla="*/ 21600 w 21600"/>
              <a:gd name="connsiteY4" fmla="*/ 0 h 21600"/>
              <a:gd name="connsiteX5" fmla="*/ 13602 w 21600"/>
              <a:gd name="connsiteY5" fmla="*/ 11843 h 21600"/>
              <a:gd name="connsiteX6" fmla="*/ 7162 w 21600"/>
              <a:gd name="connsiteY6" fmla="*/ 21529 h 21600"/>
              <a:gd name="connsiteX0" fmla="*/ 7162 w 21600"/>
              <a:gd name="connsiteY0" fmla="*/ 21529 h 21600"/>
              <a:gd name="connsiteX1" fmla="*/ 43 w 21600"/>
              <a:gd name="connsiteY1" fmla="*/ 21529 h 21600"/>
              <a:gd name="connsiteX2" fmla="*/ 0 w 21600"/>
              <a:gd name="connsiteY2" fmla="*/ 21600 h 21600"/>
              <a:gd name="connsiteX3" fmla="*/ 21600 w 21600"/>
              <a:gd name="connsiteY3" fmla="*/ 21600 h 21600"/>
              <a:gd name="connsiteX4" fmla="*/ 21600 w 21600"/>
              <a:gd name="connsiteY4" fmla="*/ 0 h 21600"/>
              <a:gd name="connsiteX5" fmla="*/ 10174 w 21600"/>
              <a:gd name="connsiteY5" fmla="*/ 10639 h 21600"/>
              <a:gd name="connsiteX6" fmla="*/ 7162 w 21600"/>
              <a:gd name="connsiteY6" fmla="*/ 21529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 extrusionOk="0">
                <a:moveTo>
                  <a:pt x="7162" y="21529"/>
                </a:moveTo>
                <a:lnTo>
                  <a:pt x="43" y="21529"/>
                </a:lnTo>
                <a:cubicBezTo>
                  <a:pt x="29" y="21553"/>
                  <a:pt x="14" y="21576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10174" y="10639"/>
                </a:lnTo>
                <a:lnTo>
                  <a:pt x="7162" y="21529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1108DB1C-E009-CFD3-EAEF-792E89E29F9F}"/>
              </a:ext>
            </a:extLst>
          </p:cNvPr>
          <p:cNvSpPr/>
          <p:nvPr/>
        </p:nvSpPr>
        <p:spPr>
          <a:xfrm>
            <a:off x="7225727" y="2788852"/>
            <a:ext cx="1918273" cy="4069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11" y="21600"/>
                </a:lnTo>
                <a:lnTo>
                  <a:pt x="10757" y="21600"/>
                </a:lnTo>
                <a:lnTo>
                  <a:pt x="21600" y="10752"/>
                </a:lnTo>
                <a:lnTo>
                  <a:pt x="21600" y="527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7A0BE1DC-AC71-139A-1E75-D8B8955B778A}"/>
              </a:ext>
            </a:extLst>
          </p:cNvPr>
          <p:cNvSpPr/>
          <p:nvPr/>
        </p:nvSpPr>
        <p:spPr>
          <a:xfrm>
            <a:off x="8009692" y="2250894"/>
            <a:ext cx="1134308" cy="1955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63" y="0"/>
                </a:moveTo>
                <a:lnTo>
                  <a:pt x="0" y="21600"/>
                </a:lnTo>
                <a:lnTo>
                  <a:pt x="4411" y="21600"/>
                </a:lnTo>
                <a:lnTo>
                  <a:pt x="21600" y="571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A5C2CC-97E1-98AE-175A-48CA8F5EBD2D}"/>
              </a:ext>
            </a:extLst>
          </p:cNvPr>
          <p:cNvGrpSpPr/>
          <p:nvPr userDrawn="1"/>
        </p:nvGrpSpPr>
        <p:grpSpPr>
          <a:xfrm>
            <a:off x="7855581" y="0"/>
            <a:ext cx="1288419" cy="1964217"/>
            <a:chOff x="7855581" y="-56007"/>
            <a:chExt cx="1288419" cy="1964217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ABAA20A8-3645-B65A-C595-5329279D51F0}"/>
                </a:ext>
              </a:extLst>
            </p:cNvPr>
            <p:cNvSpPr/>
            <p:nvPr/>
          </p:nvSpPr>
          <p:spPr>
            <a:xfrm>
              <a:off x="7855581" y="-56007"/>
              <a:ext cx="1016569" cy="1955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12" y="21600"/>
                  </a:lnTo>
                  <a:lnTo>
                    <a:pt x="21600" y="0"/>
                  </a:lnTo>
                  <a:lnTo>
                    <a:pt x="19708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Triangle">
              <a:extLst>
                <a:ext uri="{FF2B5EF4-FFF2-40B4-BE49-F238E27FC236}">
                  <a16:creationId xmlns:a16="http://schemas.microsoft.com/office/drawing/2014/main" id="{9C7F2A0B-28DD-974E-1345-DCA2C059D814}"/>
                </a:ext>
              </a:extLst>
            </p:cNvPr>
            <p:cNvSpPr/>
            <p:nvPr/>
          </p:nvSpPr>
          <p:spPr>
            <a:xfrm>
              <a:off x="9089438" y="1791428"/>
              <a:ext cx="54562" cy="116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AF2BE366-FA88-BA57-1A5E-0A82404FC09F}"/>
                </a:ext>
              </a:extLst>
            </p:cNvPr>
            <p:cNvSpPr/>
            <p:nvPr/>
          </p:nvSpPr>
          <p:spPr>
            <a:xfrm>
              <a:off x="8575409" y="700197"/>
              <a:ext cx="568591" cy="1201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582" y="21600"/>
                  </a:lnTo>
                  <a:lnTo>
                    <a:pt x="21600" y="125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07CDCB5E-F79D-ECD0-FF56-4B5607C98CC8}"/>
                </a:ext>
              </a:extLst>
            </p:cNvPr>
            <p:cNvSpPr/>
            <p:nvPr/>
          </p:nvSpPr>
          <p:spPr>
            <a:xfrm>
              <a:off x="8211665" y="-56007"/>
              <a:ext cx="932335" cy="1955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9" y="0"/>
                  </a:moveTo>
                  <a:lnTo>
                    <a:pt x="0" y="21600"/>
                  </a:lnTo>
                  <a:lnTo>
                    <a:pt x="4214" y="21600"/>
                  </a:lnTo>
                  <a:lnTo>
                    <a:pt x="21600" y="41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" name="Triangle">
            <a:extLst>
              <a:ext uri="{FF2B5EF4-FFF2-40B4-BE49-F238E27FC236}">
                <a16:creationId xmlns:a16="http://schemas.microsoft.com/office/drawing/2014/main" id="{B32E07CD-6FBE-BB13-D344-F2357AB21E12}"/>
              </a:ext>
            </a:extLst>
          </p:cNvPr>
          <p:cNvSpPr/>
          <p:nvPr/>
        </p:nvSpPr>
        <p:spPr>
          <a:xfrm>
            <a:off x="9119112" y="2250895"/>
            <a:ext cx="24888" cy="5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ABE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F618A7C1-0D85-416F-7A30-D372E7C86397}"/>
              </a:ext>
            </a:extLst>
          </p:cNvPr>
          <p:cNvSpPr/>
          <p:nvPr/>
        </p:nvSpPr>
        <p:spPr>
          <a:xfrm>
            <a:off x="6735632" y="4487919"/>
            <a:ext cx="2053239" cy="2370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09" y="21600"/>
                </a:moveTo>
                <a:lnTo>
                  <a:pt x="0" y="21600"/>
                </a:lnTo>
                <a:lnTo>
                  <a:pt x="11691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161DA4-AA69-44DA-AD82-6A3B9288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1571870-B8E8-4979-BDF5-9E965C35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42705ACE-7E46-58B1-3B25-BDD9EC870EDA}"/>
              </a:ext>
            </a:extLst>
          </p:cNvPr>
          <p:cNvSpPr/>
          <p:nvPr/>
        </p:nvSpPr>
        <p:spPr>
          <a:xfrm>
            <a:off x="0" y="-3730"/>
            <a:ext cx="9144000" cy="6861730"/>
          </a:xfrm>
          <a:custGeom>
            <a:avLst/>
            <a:gdLst>
              <a:gd name="connsiteX0" fmla="*/ 21600 w 21600"/>
              <a:gd name="connsiteY0" fmla="*/ 0 h 21600"/>
              <a:gd name="connsiteX1" fmla="*/ 4196 w 21600"/>
              <a:gd name="connsiteY1" fmla="*/ 0 h 21600"/>
              <a:gd name="connsiteX2" fmla="*/ 2051 w 21600"/>
              <a:gd name="connsiteY2" fmla="*/ 6116 h 21600"/>
              <a:gd name="connsiteX3" fmla="*/ 0 w 21600"/>
              <a:gd name="connsiteY3" fmla="*/ 15187 h 21600"/>
              <a:gd name="connsiteX4" fmla="*/ 0 w 21600"/>
              <a:gd name="connsiteY4" fmla="*/ 21600 h 21600"/>
              <a:gd name="connsiteX5" fmla="*/ 21600 w 21600"/>
              <a:gd name="connsiteY5" fmla="*/ 21600 h 21600"/>
              <a:gd name="connsiteX6" fmla="*/ 21600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4196" y="0"/>
                </a:lnTo>
                <a:lnTo>
                  <a:pt x="2051" y="6116"/>
                </a:lnTo>
                <a:lnTo>
                  <a:pt x="0" y="15187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A0C1612-2FD0-46B9-4100-48C3C8111563}"/>
              </a:ext>
            </a:extLst>
          </p:cNvPr>
          <p:cNvSpPr/>
          <p:nvPr/>
        </p:nvSpPr>
        <p:spPr>
          <a:xfrm>
            <a:off x="0" y="1958573"/>
            <a:ext cx="1368826" cy="2900379"/>
          </a:xfrm>
          <a:custGeom>
            <a:avLst/>
            <a:gdLst>
              <a:gd name="connsiteX0" fmla="*/ 413511 w 1368826"/>
              <a:gd name="connsiteY0" fmla="*/ 0 h 2900379"/>
              <a:gd name="connsiteX1" fmla="*/ 874899 w 1368826"/>
              <a:gd name="connsiteY1" fmla="*/ 0 h 2900379"/>
              <a:gd name="connsiteX2" fmla="*/ 644840 w 1368826"/>
              <a:gd name="connsiteY2" fmla="*/ 491583 h 2900379"/>
              <a:gd name="connsiteX3" fmla="*/ 874908 w 1368826"/>
              <a:gd name="connsiteY3" fmla="*/ 0 h 2900379"/>
              <a:gd name="connsiteX4" fmla="*/ 1368826 w 1368826"/>
              <a:gd name="connsiteY4" fmla="*/ 0 h 2900379"/>
              <a:gd name="connsiteX5" fmla="*/ 0 w 1368826"/>
              <a:gd name="connsiteY5" fmla="*/ 2900379 h 2900379"/>
              <a:gd name="connsiteX6" fmla="*/ 0 w 1368826"/>
              <a:gd name="connsiteY6" fmla="*/ 1869455 h 2900379"/>
              <a:gd name="connsiteX7" fmla="*/ 0 w 1368826"/>
              <a:gd name="connsiteY7" fmla="*/ 1869402 h 2900379"/>
              <a:gd name="connsiteX8" fmla="*/ 0 w 1368826"/>
              <a:gd name="connsiteY8" fmla="*/ 874922 h 2900379"/>
              <a:gd name="connsiteX0" fmla="*/ 413511 w 1368826"/>
              <a:gd name="connsiteY0" fmla="*/ 0 h 2900379"/>
              <a:gd name="connsiteX1" fmla="*/ 874899 w 1368826"/>
              <a:gd name="connsiteY1" fmla="*/ 0 h 2900379"/>
              <a:gd name="connsiteX2" fmla="*/ 874908 w 1368826"/>
              <a:gd name="connsiteY2" fmla="*/ 0 h 2900379"/>
              <a:gd name="connsiteX3" fmla="*/ 1368826 w 1368826"/>
              <a:gd name="connsiteY3" fmla="*/ 0 h 2900379"/>
              <a:gd name="connsiteX4" fmla="*/ 0 w 1368826"/>
              <a:gd name="connsiteY4" fmla="*/ 2900379 h 2900379"/>
              <a:gd name="connsiteX5" fmla="*/ 0 w 1368826"/>
              <a:gd name="connsiteY5" fmla="*/ 1869455 h 2900379"/>
              <a:gd name="connsiteX6" fmla="*/ 0 w 1368826"/>
              <a:gd name="connsiteY6" fmla="*/ 1869402 h 2900379"/>
              <a:gd name="connsiteX7" fmla="*/ 0 w 1368826"/>
              <a:gd name="connsiteY7" fmla="*/ 874922 h 2900379"/>
              <a:gd name="connsiteX8" fmla="*/ 413511 w 1368826"/>
              <a:gd name="connsiteY8" fmla="*/ 0 h 2900379"/>
              <a:gd name="connsiteX0" fmla="*/ 413511 w 1368826"/>
              <a:gd name="connsiteY0" fmla="*/ 0 h 2900379"/>
              <a:gd name="connsiteX1" fmla="*/ 874899 w 1368826"/>
              <a:gd name="connsiteY1" fmla="*/ 0 h 2900379"/>
              <a:gd name="connsiteX2" fmla="*/ 1368826 w 1368826"/>
              <a:gd name="connsiteY2" fmla="*/ 0 h 2900379"/>
              <a:gd name="connsiteX3" fmla="*/ 0 w 1368826"/>
              <a:gd name="connsiteY3" fmla="*/ 2900379 h 2900379"/>
              <a:gd name="connsiteX4" fmla="*/ 0 w 1368826"/>
              <a:gd name="connsiteY4" fmla="*/ 1869455 h 2900379"/>
              <a:gd name="connsiteX5" fmla="*/ 0 w 1368826"/>
              <a:gd name="connsiteY5" fmla="*/ 1869402 h 2900379"/>
              <a:gd name="connsiteX6" fmla="*/ 0 w 1368826"/>
              <a:gd name="connsiteY6" fmla="*/ 874922 h 2900379"/>
              <a:gd name="connsiteX7" fmla="*/ 413511 w 1368826"/>
              <a:gd name="connsiteY7" fmla="*/ 0 h 2900379"/>
              <a:gd name="connsiteX0" fmla="*/ 413511 w 1368826"/>
              <a:gd name="connsiteY0" fmla="*/ 0 h 2900379"/>
              <a:gd name="connsiteX1" fmla="*/ 1368826 w 1368826"/>
              <a:gd name="connsiteY1" fmla="*/ 0 h 2900379"/>
              <a:gd name="connsiteX2" fmla="*/ 0 w 1368826"/>
              <a:gd name="connsiteY2" fmla="*/ 2900379 h 2900379"/>
              <a:gd name="connsiteX3" fmla="*/ 0 w 1368826"/>
              <a:gd name="connsiteY3" fmla="*/ 1869455 h 2900379"/>
              <a:gd name="connsiteX4" fmla="*/ 0 w 1368826"/>
              <a:gd name="connsiteY4" fmla="*/ 1869402 h 2900379"/>
              <a:gd name="connsiteX5" fmla="*/ 0 w 1368826"/>
              <a:gd name="connsiteY5" fmla="*/ 874922 h 2900379"/>
              <a:gd name="connsiteX6" fmla="*/ 413511 w 1368826"/>
              <a:gd name="connsiteY6" fmla="*/ 0 h 290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826" h="2900379">
                <a:moveTo>
                  <a:pt x="413511" y="0"/>
                </a:moveTo>
                <a:lnTo>
                  <a:pt x="1368826" y="0"/>
                </a:lnTo>
                <a:lnTo>
                  <a:pt x="0" y="2900379"/>
                </a:lnTo>
                <a:lnTo>
                  <a:pt x="0" y="1869455"/>
                </a:lnTo>
                <a:lnTo>
                  <a:pt x="0" y="1869402"/>
                </a:lnTo>
                <a:lnTo>
                  <a:pt x="0" y="874922"/>
                </a:lnTo>
                <a:lnTo>
                  <a:pt x="413511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6108DA7A-15A0-28E0-CA4C-C2F55FC62E9A}"/>
              </a:ext>
            </a:extLst>
          </p:cNvPr>
          <p:cNvSpPr/>
          <p:nvPr/>
        </p:nvSpPr>
        <p:spPr>
          <a:xfrm>
            <a:off x="0" y="0"/>
            <a:ext cx="1335323" cy="1955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4106" y="0"/>
                </a:lnTo>
                <a:lnTo>
                  <a:pt x="0" y="20310"/>
                </a:lnTo>
                <a:lnTo>
                  <a:pt x="0" y="21600"/>
                </a:lnTo>
                <a:lnTo>
                  <a:pt x="6612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57B0FC8F-4405-BC70-F374-525155E83A14}"/>
              </a:ext>
            </a:extLst>
          </p:cNvPr>
          <p:cNvSpPr/>
          <p:nvPr/>
        </p:nvSpPr>
        <p:spPr>
          <a:xfrm>
            <a:off x="0" y="0"/>
            <a:ext cx="689199" cy="1453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20" y="0"/>
                </a:moveTo>
                <a:lnTo>
                  <a:pt x="0" y="11213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Triangle">
            <a:extLst>
              <a:ext uri="{FF2B5EF4-FFF2-40B4-BE49-F238E27FC236}">
                <a16:creationId xmlns:a16="http://schemas.microsoft.com/office/drawing/2014/main" id="{FA001A51-CB6E-7A56-ABDC-89355B07CF29}"/>
              </a:ext>
            </a:extLst>
          </p:cNvPr>
          <p:cNvSpPr/>
          <p:nvPr/>
        </p:nvSpPr>
        <p:spPr>
          <a:xfrm>
            <a:off x="0" y="0"/>
            <a:ext cx="177087" cy="37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46BF2A4-2203-49A4-A0A3-F3320F75E71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55648" y="365125"/>
            <a:ext cx="675970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36C935-202C-45E1-AAC2-E76C25781D89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755648" y="1825625"/>
            <a:ext cx="675970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74413308-021A-4482-BA51-2E12E6BAE79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F5ABE93D-47C7-4C5D-9CBC-D68A4B8C5E0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8BE1DA5-7A31-4970-8B1A-A57B63F7BC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8">
            <a:extLst>
              <a:ext uri="{FF2B5EF4-FFF2-40B4-BE49-F238E27FC236}">
                <a16:creationId xmlns:a16="http://schemas.microsoft.com/office/drawing/2014/main" id="{AF582790-5BDB-47D4-1190-AB73EC52D5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3199031-3894-4988-AD6A-1D5A1837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5C51C7F-11B2-45E9-BD36-07AB456F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E049E1-FD38-4199-B011-6F9B783A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C3195D-1724-4A88-BD6D-9DFE6FCD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660" y="4273010"/>
            <a:ext cx="5504290" cy="166467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648EDA-6713-4A81-80F6-FECA02B6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4660" y="6077239"/>
            <a:ext cx="5504290" cy="644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68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CB23CF93-4E3E-142D-53B1-B2C09BE985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60803" y="0"/>
            <a:ext cx="6283197" cy="2529937"/>
          </a:xfrm>
          <a:custGeom>
            <a:avLst/>
            <a:gdLst>
              <a:gd name="connsiteX0" fmla="*/ 1183044 w 6283197"/>
              <a:gd name="connsiteY0" fmla="*/ 0 h 2529937"/>
              <a:gd name="connsiteX1" fmla="*/ 6283197 w 6283197"/>
              <a:gd name="connsiteY1" fmla="*/ 0 h 2529937"/>
              <a:gd name="connsiteX2" fmla="*/ 6283197 w 6283197"/>
              <a:gd name="connsiteY2" fmla="*/ 2529937 h 2529937"/>
              <a:gd name="connsiteX3" fmla="*/ 0 w 6283197"/>
              <a:gd name="connsiteY3" fmla="*/ 2529937 h 2529937"/>
              <a:gd name="connsiteX4" fmla="*/ 0 w 6283197"/>
              <a:gd name="connsiteY4" fmla="*/ 2529935 h 252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3197" h="2529937">
                <a:moveTo>
                  <a:pt x="1183044" y="0"/>
                </a:moveTo>
                <a:lnTo>
                  <a:pt x="6283197" y="0"/>
                </a:lnTo>
                <a:lnTo>
                  <a:pt x="6283197" y="2529937"/>
                </a:lnTo>
                <a:lnTo>
                  <a:pt x="0" y="2529937"/>
                </a:lnTo>
                <a:lnTo>
                  <a:pt x="0" y="2529935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80202-F3F2-4AC0-8936-ED6BADE0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071749"/>
            <a:ext cx="7886700" cy="185585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7C91EF-9ECF-426B-B335-36ED8057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954588"/>
            <a:ext cx="7886700" cy="988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242CDC6-C80B-4491-B1E2-366FDCB6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54C03DC-D27B-4334-B9C0-FE0B3C2E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518FF9-282A-4BBA-A731-44ABDF5A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A1D86854-6D8D-7F7D-B426-E4E064D3A8EF}"/>
              </a:ext>
            </a:extLst>
          </p:cNvPr>
          <p:cNvSpPr/>
          <p:nvPr/>
        </p:nvSpPr>
        <p:spPr>
          <a:xfrm>
            <a:off x="1894010" y="0"/>
            <a:ext cx="1798617" cy="2529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196" y="21600"/>
                </a:lnTo>
                <a:lnTo>
                  <a:pt x="21600" y="0"/>
                </a:lnTo>
                <a:lnTo>
                  <a:pt x="14404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C6B421D0-7105-AD74-73D0-93D8B3D5F88C}"/>
              </a:ext>
            </a:extLst>
          </p:cNvPr>
          <p:cNvSpPr/>
          <p:nvPr/>
        </p:nvSpPr>
        <p:spPr>
          <a:xfrm>
            <a:off x="1233527" y="0"/>
            <a:ext cx="1627277" cy="2529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679" y="21600"/>
                </a:lnTo>
                <a:lnTo>
                  <a:pt x="21600" y="0"/>
                </a:lnTo>
                <a:lnTo>
                  <a:pt x="1592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278C9CBC-A190-ECBC-A368-D14BD8AB7B78}"/>
              </a:ext>
            </a:extLst>
          </p:cNvPr>
          <p:cNvSpPr/>
          <p:nvPr/>
        </p:nvSpPr>
        <p:spPr>
          <a:xfrm>
            <a:off x="754917" y="0"/>
            <a:ext cx="1434873" cy="2529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545" y="21600"/>
                </a:lnTo>
                <a:lnTo>
                  <a:pt x="21600" y="0"/>
                </a:lnTo>
                <a:lnTo>
                  <a:pt x="18055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25BAEEF8-B089-CAC1-7283-213536544632}"/>
              </a:ext>
            </a:extLst>
          </p:cNvPr>
          <p:cNvSpPr/>
          <p:nvPr/>
        </p:nvSpPr>
        <p:spPr>
          <a:xfrm>
            <a:off x="333740" y="0"/>
            <a:ext cx="1315221" cy="2529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902" y="21600"/>
                </a:lnTo>
                <a:lnTo>
                  <a:pt x="21600" y="0"/>
                </a:lnTo>
                <a:lnTo>
                  <a:pt x="19698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CEB34162-11A1-D651-03B7-ED1EA3A34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31190" y="4478347"/>
            <a:ext cx="5749071" cy="2379653"/>
          </a:xfrm>
          <a:custGeom>
            <a:avLst/>
            <a:gdLst>
              <a:gd name="connsiteX0" fmla="*/ 1115213 w 5749071"/>
              <a:gd name="connsiteY0" fmla="*/ 0 h 2379653"/>
              <a:gd name="connsiteX1" fmla="*/ 5749071 w 5749071"/>
              <a:gd name="connsiteY1" fmla="*/ 0 h 2379653"/>
              <a:gd name="connsiteX2" fmla="*/ 4633059 w 5749071"/>
              <a:gd name="connsiteY2" fmla="*/ 2379653 h 2379653"/>
              <a:gd name="connsiteX3" fmla="*/ 0 w 5749071"/>
              <a:gd name="connsiteY3" fmla="*/ 2379653 h 237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9071" h="2379653">
                <a:moveTo>
                  <a:pt x="1115213" y="0"/>
                </a:moveTo>
                <a:lnTo>
                  <a:pt x="5749071" y="0"/>
                </a:lnTo>
                <a:lnTo>
                  <a:pt x="4633059" y="2379653"/>
                </a:lnTo>
                <a:lnTo>
                  <a:pt x="0" y="2379653"/>
                </a:lnTo>
                <a:close/>
              </a:path>
            </a:pathLst>
          </a:cu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401285-0A6E-4F70-86DB-227CB70F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9964"/>
            <a:ext cx="656164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11A794-A338-4A3D-A44B-9F224F209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179689"/>
            <a:ext cx="6561641" cy="116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8B00100-82A6-46DB-AB35-5266F91AE7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974" y="4828771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CE23A20-9D3A-4A2C-8AD2-D6BCBFFE80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974" y="5058839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686557C-B6EC-41CF-A5C6-C78D6675C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974" y="5288907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DF43B9F6-1FAD-A278-37F2-C8C8D639DD54}"/>
              </a:ext>
            </a:extLst>
          </p:cNvPr>
          <p:cNvSpPr/>
          <p:nvPr/>
        </p:nvSpPr>
        <p:spPr>
          <a:xfrm>
            <a:off x="2140976" y="5158933"/>
            <a:ext cx="1472204" cy="1699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01" y="21600"/>
                </a:moveTo>
                <a:lnTo>
                  <a:pt x="0" y="21600"/>
                </a:lnTo>
                <a:lnTo>
                  <a:pt x="11699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F8BCF375-3FEF-A13D-C9A4-0E9EC7888863}"/>
              </a:ext>
            </a:extLst>
          </p:cNvPr>
          <p:cNvSpPr/>
          <p:nvPr/>
        </p:nvSpPr>
        <p:spPr>
          <a:xfrm>
            <a:off x="1384771" y="5614570"/>
            <a:ext cx="1076874" cy="1243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07" y="21600"/>
                </a:moveTo>
                <a:lnTo>
                  <a:pt x="0" y="21600"/>
                </a:lnTo>
                <a:lnTo>
                  <a:pt x="11693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9B44DCA3-D4C9-3561-2997-3B5BFBD03BE8}"/>
              </a:ext>
            </a:extLst>
          </p:cNvPr>
          <p:cNvSpPr/>
          <p:nvPr/>
        </p:nvSpPr>
        <p:spPr>
          <a:xfrm>
            <a:off x="867871" y="6141997"/>
            <a:ext cx="620278" cy="7160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00" y="21600"/>
                </a:moveTo>
                <a:lnTo>
                  <a:pt x="0" y="21600"/>
                </a:lnTo>
                <a:lnTo>
                  <a:pt x="1170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AE314205-AC24-FF6A-5DAE-AF610E9B342C}"/>
              </a:ext>
            </a:extLst>
          </p:cNvPr>
          <p:cNvSpPr/>
          <p:nvPr/>
        </p:nvSpPr>
        <p:spPr>
          <a:xfrm>
            <a:off x="7696679" y="4799016"/>
            <a:ext cx="1447321" cy="2058984"/>
          </a:xfrm>
          <a:custGeom>
            <a:avLst/>
            <a:gdLst>
              <a:gd name="connsiteX0" fmla="*/ 7157 w 21600"/>
              <a:gd name="connsiteY0" fmla="*/ 21530 h 21600"/>
              <a:gd name="connsiteX1" fmla="*/ 57 w 21600"/>
              <a:gd name="connsiteY1" fmla="*/ 21530 h 21600"/>
              <a:gd name="connsiteX2" fmla="*/ 0 w 21600"/>
              <a:gd name="connsiteY2" fmla="*/ 21600 h 21600"/>
              <a:gd name="connsiteX3" fmla="*/ 21600 w 21600"/>
              <a:gd name="connsiteY3" fmla="*/ 21600 h 21600"/>
              <a:gd name="connsiteX4" fmla="*/ 21600 w 21600"/>
              <a:gd name="connsiteY4" fmla="*/ 0 h 21600"/>
              <a:gd name="connsiteX5" fmla="*/ 15345 w 21600"/>
              <a:gd name="connsiteY5" fmla="*/ 9609 h 21600"/>
              <a:gd name="connsiteX6" fmla="*/ 7157 w 21600"/>
              <a:gd name="connsiteY6" fmla="*/ 21530 h 21600"/>
              <a:gd name="connsiteX0" fmla="*/ 7157 w 21600"/>
              <a:gd name="connsiteY0" fmla="*/ 21530 h 21600"/>
              <a:gd name="connsiteX1" fmla="*/ 57 w 21600"/>
              <a:gd name="connsiteY1" fmla="*/ 21530 h 21600"/>
              <a:gd name="connsiteX2" fmla="*/ 0 w 21600"/>
              <a:gd name="connsiteY2" fmla="*/ 21600 h 21600"/>
              <a:gd name="connsiteX3" fmla="*/ 21600 w 21600"/>
              <a:gd name="connsiteY3" fmla="*/ 21600 h 21600"/>
              <a:gd name="connsiteX4" fmla="*/ 21600 w 21600"/>
              <a:gd name="connsiteY4" fmla="*/ 0 h 21600"/>
              <a:gd name="connsiteX5" fmla="*/ 9848 w 21600"/>
              <a:gd name="connsiteY5" fmla="*/ 8277 h 21600"/>
              <a:gd name="connsiteX6" fmla="*/ 7157 w 21600"/>
              <a:gd name="connsiteY6" fmla="*/ 2153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 extrusionOk="0">
                <a:moveTo>
                  <a:pt x="7157" y="21530"/>
                </a:moveTo>
                <a:lnTo>
                  <a:pt x="57" y="21530"/>
                </a:lnTo>
                <a:cubicBezTo>
                  <a:pt x="38" y="21553"/>
                  <a:pt x="19" y="21577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9848" y="8277"/>
                </a:lnTo>
                <a:lnTo>
                  <a:pt x="7157" y="21530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61068F86-67C3-DA2A-2EE5-6E41AD633E8F}"/>
              </a:ext>
            </a:extLst>
          </p:cNvPr>
          <p:cNvSpPr/>
          <p:nvPr/>
        </p:nvSpPr>
        <p:spPr>
          <a:xfrm>
            <a:off x="7217111" y="2772580"/>
            <a:ext cx="1926889" cy="4085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19" y="21600"/>
                </a:lnTo>
                <a:lnTo>
                  <a:pt x="10752" y="21600"/>
                </a:lnTo>
                <a:lnTo>
                  <a:pt x="21600" y="10749"/>
                </a:lnTo>
                <a:lnTo>
                  <a:pt x="21600" y="527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EBDBC1D5-732E-6323-ED39-0EB18893A4F3}"/>
              </a:ext>
            </a:extLst>
          </p:cNvPr>
          <p:cNvSpPr/>
          <p:nvPr/>
        </p:nvSpPr>
        <p:spPr>
          <a:xfrm>
            <a:off x="8004907" y="2284029"/>
            <a:ext cx="1139093" cy="1963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61" y="0"/>
                </a:moveTo>
                <a:lnTo>
                  <a:pt x="0" y="21600"/>
                </a:lnTo>
                <a:lnTo>
                  <a:pt x="4411" y="21600"/>
                </a:lnTo>
                <a:lnTo>
                  <a:pt x="21600" y="558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C3E767-1908-C738-636D-7AB886DDBEC2}"/>
              </a:ext>
            </a:extLst>
          </p:cNvPr>
          <p:cNvGrpSpPr/>
          <p:nvPr userDrawn="1"/>
        </p:nvGrpSpPr>
        <p:grpSpPr>
          <a:xfrm>
            <a:off x="8207834" y="0"/>
            <a:ext cx="936166" cy="1970919"/>
            <a:chOff x="8207834" y="-32446"/>
            <a:chExt cx="936166" cy="1970919"/>
          </a:xfrm>
        </p:grpSpPr>
        <p:sp>
          <p:nvSpPr>
            <p:cNvPr id="17" name="Triangle">
              <a:extLst>
                <a:ext uri="{FF2B5EF4-FFF2-40B4-BE49-F238E27FC236}">
                  <a16:creationId xmlns:a16="http://schemas.microsoft.com/office/drawing/2014/main" id="{7C7D28EA-48AA-BE11-7930-31F59EC2E9B8}"/>
                </a:ext>
              </a:extLst>
            </p:cNvPr>
            <p:cNvSpPr/>
            <p:nvPr/>
          </p:nvSpPr>
          <p:spPr>
            <a:xfrm>
              <a:off x="9088478" y="1814990"/>
              <a:ext cx="55522" cy="11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019A6854-950A-6756-3005-0E689DE6DB7F}"/>
                </a:ext>
              </a:extLst>
            </p:cNvPr>
            <p:cNvSpPr/>
            <p:nvPr/>
          </p:nvSpPr>
          <p:spPr>
            <a:xfrm>
              <a:off x="8572537" y="733330"/>
              <a:ext cx="571463" cy="1205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591" y="21600"/>
                  </a:lnTo>
                  <a:lnTo>
                    <a:pt x="21600" y="125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4D78E84B-557D-F47A-5078-9F1320C90BDA}"/>
                </a:ext>
              </a:extLst>
            </p:cNvPr>
            <p:cNvSpPr/>
            <p:nvPr/>
          </p:nvSpPr>
          <p:spPr>
            <a:xfrm>
              <a:off x="8207834" y="-32446"/>
              <a:ext cx="936166" cy="196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67" y="0"/>
                  </a:moveTo>
                  <a:lnTo>
                    <a:pt x="0" y="21600"/>
                  </a:lnTo>
                  <a:lnTo>
                    <a:pt x="4218" y="21600"/>
                  </a:lnTo>
                  <a:lnTo>
                    <a:pt x="21600" y="41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" name="Triangle">
            <a:extLst>
              <a:ext uri="{FF2B5EF4-FFF2-40B4-BE49-F238E27FC236}">
                <a16:creationId xmlns:a16="http://schemas.microsoft.com/office/drawing/2014/main" id="{430EBF5B-AE22-7195-5A4C-114E95A9AB3F}"/>
              </a:ext>
            </a:extLst>
          </p:cNvPr>
          <p:cNvSpPr/>
          <p:nvPr/>
        </p:nvSpPr>
        <p:spPr>
          <a:xfrm>
            <a:off x="9119116" y="2284029"/>
            <a:ext cx="24884" cy="50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ABE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84121D-C173-41BF-A8BF-A7307C52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E377AD-FE2F-4ACD-975A-1CA31E6E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DD8FB59-3532-4BA9-BBBF-A18CF504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3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57C97-E013-43FE-9E82-298502542D0C}"/>
              </a:ext>
            </a:extLst>
          </p:cNvPr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9864D-2D40-4BCD-B905-77BE8C94187D}"/>
              </a:ext>
            </a:extLst>
          </p:cNvPr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9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6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dpartners.bg/e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hyperlink" Target="https://sdpartners.bg/e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dpartners.bg/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dpartners.bg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dpartners.bg/en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dpartners.bg/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dpartners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dpartners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dpartners.bg/e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dpartners.bg/e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dpartners.bg/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building with a sign and a parking lot&#10;&#10;Description automatically generated">
            <a:extLst>
              <a:ext uri="{FF2B5EF4-FFF2-40B4-BE49-F238E27FC236}">
                <a16:creationId xmlns:a16="http://schemas.microsoft.com/office/drawing/2014/main" id="{9334B432-A276-F64C-7881-9887A37E14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r="23225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9D879-5D43-49ED-97E1-B5D8DE30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44" y="1061250"/>
            <a:ext cx="4755542" cy="3157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+mn-lt"/>
              </a:rPr>
              <a:t>SD Partners Ltd.</a:t>
            </a:r>
            <a:br>
              <a:rPr lang="en-US" sz="5400" b="1" dirty="0">
                <a:solidFill>
                  <a:srgbClr val="002060"/>
                </a:solidFill>
                <a:latin typeface="+mn-lt"/>
              </a:rPr>
            </a:br>
            <a:endParaRPr lang="en-US" sz="80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19F5F-CE7D-4FAF-AE1D-26E8D61FF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49" y="2982476"/>
            <a:ext cx="3300133" cy="1235774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SOLUTION DELIVERY</a:t>
            </a:r>
            <a:endParaRPr lang="en-US" dirty="0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4C502187-3F7B-09D2-8341-95C8C90CADA8}"/>
              </a:ext>
            </a:extLst>
          </p:cNvPr>
          <p:cNvSpPr/>
          <p:nvPr/>
        </p:nvSpPr>
        <p:spPr>
          <a:xfrm>
            <a:off x="3157538" y="1920654"/>
            <a:ext cx="3283270" cy="4937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5322" y="0"/>
                </a:lnTo>
                <a:lnTo>
                  <a:pt x="0" y="21600"/>
                </a:lnTo>
                <a:lnTo>
                  <a:pt x="6278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3D7CEBC8-DFFB-88D4-2276-616214B55ED5}"/>
              </a:ext>
            </a:extLst>
          </p:cNvPr>
          <p:cNvSpPr/>
          <p:nvPr/>
        </p:nvSpPr>
        <p:spPr>
          <a:xfrm>
            <a:off x="2698073" y="4491750"/>
            <a:ext cx="2049411" cy="2366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07" y="21600"/>
                </a:moveTo>
                <a:lnTo>
                  <a:pt x="0" y="21600"/>
                </a:lnTo>
                <a:lnTo>
                  <a:pt x="11693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20F365A-B574-91FC-F4EE-024FF619FF05}"/>
              </a:ext>
            </a:extLst>
          </p:cNvPr>
          <p:cNvSpPr txBox="1">
            <a:spLocks/>
          </p:cNvSpPr>
          <p:nvPr/>
        </p:nvSpPr>
        <p:spPr>
          <a:xfrm>
            <a:off x="1569615" y="3371763"/>
            <a:ext cx="17018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sdpartners.bg</a:t>
            </a:r>
          </a:p>
        </p:txBody>
      </p:sp>
    </p:spTree>
    <p:extLst>
      <p:ext uri="{BB962C8B-B14F-4D97-AF65-F5344CB8AC3E}">
        <p14:creationId xmlns:p14="http://schemas.microsoft.com/office/powerpoint/2010/main" val="124927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173094-095C-7FA0-D9E2-99E13699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t>10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FCFAC-C04A-2804-1B33-B2253573CDE9}"/>
              </a:ext>
            </a:extLst>
          </p:cNvPr>
          <p:cNvSpPr/>
          <p:nvPr/>
        </p:nvSpPr>
        <p:spPr>
          <a:xfrm>
            <a:off x="2655141" y="2450012"/>
            <a:ext cx="1734525" cy="167020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0D22E8-DFA0-AE9E-D44C-405F10008EE4}"/>
              </a:ext>
            </a:extLst>
          </p:cNvPr>
          <p:cNvSpPr/>
          <p:nvPr/>
        </p:nvSpPr>
        <p:spPr>
          <a:xfrm>
            <a:off x="4513782" y="2259224"/>
            <a:ext cx="2073364" cy="183768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BAFCAD47-EC76-E02C-BCD1-69D098CF2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5" b="17576"/>
          <a:stretch/>
        </p:blipFill>
        <p:spPr>
          <a:xfrm>
            <a:off x="2320515" y="1872733"/>
            <a:ext cx="1949927" cy="2124608"/>
          </a:xfrm>
          <a:prstGeom prst="rect">
            <a:avLst/>
          </a:prstGeom>
        </p:spPr>
      </p:pic>
      <p:pic>
        <p:nvPicPr>
          <p:cNvPr id="28" name="Picture 27" descr="A person in a suit standing in front of a map&#10;&#10;Description automatically generated">
            <a:extLst>
              <a:ext uri="{FF2B5EF4-FFF2-40B4-BE49-F238E27FC236}">
                <a16:creationId xmlns:a16="http://schemas.microsoft.com/office/drawing/2014/main" id="{10776D90-693A-81AE-D804-FA6AB387D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r="10505"/>
          <a:stretch/>
        </p:blipFill>
        <p:spPr>
          <a:xfrm rot="16200000">
            <a:off x="4584962" y="1970827"/>
            <a:ext cx="2104087" cy="194894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688722FE-4E28-E610-FB28-97D35ACC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70" y="294340"/>
            <a:ext cx="8533823" cy="132556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+mn-lt"/>
              </a:rPr>
              <a:t>Our senior management team of experts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C1D95B-C9F2-D435-42CF-78B9C3D7AEC6}"/>
              </a:ext>
            </a:extLst>
          </p:cNvPr>
          <p:cNvSpPr txBox="1"/>
          <p:nvPr/>
        </p:nvSpPr>
        <p:spPr>
          <a:xfrm>
            <a:off x="441309" y="2196768"/>
            <a:ext cx="167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Dipl. Eng.</a:t>
            </a:r>
          </a:p>
          <a:p>
            <a:pPr algn="ctr"/>
            <a:r>
              <a:rPr lang="en-US" b="1" dirty="0"/>
              <a:t>Hristo Dradalov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2406C9-013C-8CB8-430D-E58A6E6B26E2}"/>
              </a:ext>
            </a:extLst>
          </p:cNvPr>
          <p:cNvSpPr txBox="1"/>
          <p:nvPr/>
        </p:nvSpPr>
        <p:spPr>
          <a:xfrm>
            <a:off x="416641" y="2772500"/>
            <a:ext cx="171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Co-owner and CEO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6E35A0-FF6F-B2FF-FA6B-D3A9190E1991}"/>
              </a:ext>
            </a:extLst>
          </p:cNvPr>
          <p:cNvSpPr txBox="1"/>
          <p:nvPr/>
        </p:nvSpPr>
        <p:spPr>
          <a:xfrm>
            <a:off x="303044" y="3055844"/>
            <a:ext cx="194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dradalov@sdpartners.bg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7610B8-4D62-C9EF-F0E5-267F54FE602D}"/>
              </a:ext>
            </a:extLst>
          </p:cNvPr>
          <p:cNvSpPr txBox="1"/>
          <p:nvPr/>
        </p:nvSpPr>
        <p:spPr>
          <a:xfrm>
            <a:off x="6611476" y="2473393"/>
            <a:ext cx="186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Vesela Dradalova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93B62A-9A30-7742-B508-5C8456703B30}"/>
              </a:ext>
            </a:extLst>
          </p:cNvPr>
          <p:cNvSpPr txBox="1"/>
          <p:nvPr/>
        </p:nvSpPr>
        <p:spPr>
          <a:xfrm>
            <a:off x="6678614" y="2756221"/>
            <a:ext cx="1730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Co-owner and CEO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5BBC03-C0B9-7482-E64F-54992264A8ED}"/>
              </a:ext>
            </a:extLst>
          </p:cNvPr>
          <p:cNvSpPr txBox="1"/>
          <p:nvPr/>
        </p:nvSpPr>
        <p:spPr>
          <a:xfrm>
            <a:off x="6565423" y="3039565"/>
            <a:ext cx="194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dradalova@sdpartners.bg</a:t>
            </a:r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F55A0BA6-22C5-C068-7F42-9A0F1440D0E3}"/>
              </a:ext>
            </a:extLst>
          </p:cNvPr>
          <p:cNvSpPr txBox="1">
            <a:spLocks/>
          </p:cNvSpPr>
          <p:nvPr/>
        </p:nvSpPr>
        <p:spPr>
          <a:xfrm>
            <a:off x="3028950" y="6356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SD Partners Ltd.  </a:t>
            </a:r>
            <a:r>
              <a:rPr lang="en-US" dirty="0">
                <a:hlinkClick r:id="rId4"/>
              </a:rPr>
              <a:t>sdpartners.bg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6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173094-095C-7FA0-D9E2-99E13699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t>11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A95D31-32D7-379C-F871-6BA9ECC235A4}"/>
              </a:ext>
            </a:extLst>
          </p:cNvPr>
          <p:cNvSpPr/>
          <p:nvPr/>
        </p:nvSpPr>
        <p:spPr>
          <a:xfrm>
            <a:off x="4396317" y="3429000"/>
            <a:ext cx="1797049" cy="25215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FCFAC-C04A-2804-1B33-B2253573CDE9}"/>
              </a:ext>
            </a:extLst>
          </p:cNvPr>
          <p:cNvSpPr/>
          <p:nvPr/>
        </p:nvSpPr>
        <p:spPr>
          <a:xfrm>
            <a:off x="2539906" y="1678487"/>
            <a:ext cx="1734525" cy="167020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9DEA28-43CA-E1E1-D3B1-8B942B1FB399}"/>
              </a:ext>
            </a:extLst>
          </p:cNvPr>
          <p:cNvSpPr/>
          <p:nvPr/>
        </p:nvSpPr>
        <p:spPr>
          <a:xfrm>
            <a:off x="2021352" y="3429000"/>
            <a:ext cx="2250850" cy="20350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0D22E8-DFA0-AE9E-D44C-405F10008EE4}"/>
              </a:ext>
            </a:extLst>
          </p:cNvPr>
          <p:cNvSpPr/>
          <p:nvPr/>
        </p:nvSpPr>
        <p:spPr>
          <a:xfrm>
            <a:off x="4398547" y="1487699"/>
            <a:ext cx="2073364" cy="183768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erson in a blue shirt with his arms crossed&#10;&#10;Description automatically generated">
            <a:extLst>
              <a:ext uri="{FF2B5EF4-FFF2-40B4-BE49-F238E27FC236}">
                <a16:creationId xmlns:a16="http://schemas.microsoft.com/office/drawing/2014/main" id="{6112B8CB-BB78-FADD-FEE7-C19DED0C1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" b="24790"/>
          <a:stretch/>
        </p:blipFill>
        <p:spPr>
          <a:xfrm>
            <a:off x="2191038" y="3587211"/>
            <a:ext cx="1964169" cy="2124608"/>
          </a:xfrm>
          <a:prstGeom prst="rect">
            <a:avLst/>
          </a:prstGeom>
        </p:spPr>
      </p:pic>
      <p:pic>
        <p:nvPicPr>
          <p:cNvPr id="26" name="Picture 25" descr="A person in a blue shirt with his arms crossed&#10;&#10;Description automatically generated">
            <a:extLst>
              <a:ext uri="{FF2B5EF4-FFF2-40B4-BE49-F238E27FC236}">
                <a16:creationId xmlns:a16="http://schemas.microsoft.com/office/drawing/2014/main" id="{928105B4-8DB3-7EF1-ACD7-EA819A644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12593"/>
          <a:stretch/>
        </p:blipFill>
        <p:spPr>
          <a:xfrm>
            <a:off x="4547300" y="3587211"/>
            <a:ext cx="1951170" cy="2124608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688722FE-4E28-E610-FB28-97D35ACC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-286927"/>
            <a:ext cx="8533823" cy="132556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+mn-lt"/>
              </a:rPr>
              <a:t>Our managing team of experts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C1D95B-C9F2-D435-42CF-78B9C3D7AEC6}"/>
              </a:ext>
            </a:extLst>
          </p:cNvPr>
          <p:cNvSpPr txBox="1"/>
          <p:nvPr/>
        </p:nvSpPr>
        <p:spPr>
          <a:xfrm>
            <a:off x="361240" y="1211085"/>
            <a:ext cx="167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Dipl. Eng.</a:t>
            </a:r>
          </a:p>
          <a:p>
            <a:pPr algn="ctr"/>
            <a:r>
              <a:rPr lang="en-US" b="1" dirty="0"/>
              <a:t>Iva </a:t>
            </a:r>
            <a:r>
              <a:rPr lang="en-US" b="1" dirty="0" err="1"/>
              <a:t>Dradalova</a:t>
            </a:r>
            <a:r>
              <a:rPr lang="en-US" i="1" dirty="0"/>
              <a:t>,</a:t>
            </a:r>
          </a:p>
          <a:p>
            <a:pPr algn="ctr"/>
            <a:r>
              <a:rPr lang="en-US" i="1" dirty="0"/>
              <a:t>EMBA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2406C9-013C-8CB8-430D-E58A6E6B26E2}"/>
              </a:ext>
            </a:extLst>
          </p:cNvPr>
          <p:cNvSpPr txBox="1"/>
          <p:nvPr/>
        </p:nvSpPr>
        <p:spPr>
          <a:xfrm>
            <a:off x="301406" y="2000975"/>
            <a:ext cx="171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Co-owner and production manager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6E35A0-FF6F-B2FF-FA6B-D3A9190E1991}"/>
              </a:ext>
            </a:extLst>
          </p:cNvPr>
          <p:cNvSpPr txBox="1"/>
          <p:nvPr/>
        </p:nvSpPr>
        <p:spPr>
          <a:xfrm>
            <a:off x="187810" y="2449181"/>
            <a:ext cx="2017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ivadradalova@sdpartners.bg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6D17BB-2C06-0EA2-ECA0-D50F10B06FF9}"/>
              </a:ext>
            </a:extLst>
          </p:cNvPr>
          <p:cNvSpPr txBox="1"/>
          <p:nvPr/>
        </p:nvSpPr>
        <p:spPr>
          <a:xfrm>
            <a:off x="309955" y="3945864"/>
            <a:ext cx="167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Eng.</a:t>
            </a:r>
            <a:endParaRPr lang="en-US" b="1" dirty="0"/>
          </a:p>
          <a:p>
            <a:pPr algn="ctr"/>
            <a:r>
              <a:rPr lang="en-US" b="1" dirty="0"/>
              <a:t>Hristo Stefanov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FE9BF3-C96F-9A36-361C-BBF7C71F9E1E}"/>
              </a:ext>
            </a:extLst>
          </p:cNvPr>
          <p:cNvSpPr txBox="1"/>
          <p:nvPr/>
        </p:nvSpPr>
        <p:spPr>
          <a:xfrm>
            <a:off x="388951" y="4481300"/>
            <a:ext cx="151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Chief Engineer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949494-F75C-94A2-E372-024C847A1D7E}"/>
              </a:ext>
            </a:extLst>
          </p:cNvPr>
          <p:cNvSpPr txBox="1"/>
          <p:nvPr/>
        </p:nvSpPr>
        <p:spPr>
          <a:xfrm>
            <a:off x="170297" y="4764644"/>
            <a:ext cx="194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stefanov@sdpartners.bg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7610B8-4D62-C9EF-F0E5-267F54FE602D}"/>
              </a:ext>
            </a:extLst>
          </p:cNvPr>
          <p:cNvSpPr txBox="1"/>
          <p:nvPr/>
        </p:nvSpPr>
        <p:spPr>
          <a:xfrm>
            <a:off x="6523735" y="1745318"/>
            <a:ext cx="186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Nia Dradalova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93B62A-9A30-7742-B508-5C8456703B30}"/>
              </a:ext>
            </a:extLst>
          </p:cNvPr>
          <p:cNvSpPr txBox="1"/>
          <p:nvPr/>
        </p:nvSpPr>
        <p:spPr>
          <a:xfrm>
            <a:off x="6563379" y="1984696"/>
            <a:ext cx="173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Co-owner and production manager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5BBC03-C0B9-7482-E64F-54992264A8ED}"/>
              </a:ext>
            </a:extLst>
          </p:cNvPr>
          <p:cNvSpPr txBox="1"/>
          <p:nvPr/>
        </p:nvSpPr>
        <p:spPr>
          <a:xfrm>
            <a:off x="6427317" y="2403014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niadradalova@sdpartners.bg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757462-90DE-5334-B41E-58AC2974C7DC}"/>
              </a:ext>
            </a:extLst>
          </p:cNvPr>
          <p:cNvSpPr txBox="1"/>
          <p:nvPr/>
        </p:nvSpPr>
        <p:spPr>
          <a:xfrm>
            <a:off x="6471911" y="3929585"/>
            <a:ext cx="178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Dipl. Eng.</a:t>
            </a:r>
          </a:p>
          <a:p>
            <a:pPr algn="ctr"/>
            <a:r>
              <a:rPr lang="en-US" b="1" dirty="0" err="1"/>
              <a:t>Stoycho</a:t>
            </a:r>
            <a:r>
              <a:rPr lang="en-US" b="1" dirty="0"/>
              <a:t> </a:t>
            </a:r>
            <a:r>
              <a:rPr lang="en-US" b="1" dirty="0" err="1"/>
              <a:t>Belchev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63AC49-12A3-5D95-7949-CF979A71860E}"/>
              </a:ext>
            </a:extLst>
          </p:cNvPr>
          <p:cNvSpPr txBox="1"/>
          <p:nvPr/>
        </p:nvSpPr>
        <p:spPr>
          <a:xfrm>
            <a:off x="6589893" y="4465021"/>
            <a:ext cx="151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Chief Designer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96396D-80FD-FE79-7F8C-47973F48C808}"/>
              </a:ext>
            </a:extLst>
          </p:cNvPr>
          <p:cNvSpPr txBox="1"/>
          <p:nvPr/>
        </p:nvSpPr>
        <p:spPr>
          <a:xfrm>
            <a:off x="6371239" y="4748365"/>
            <a:ext cx="194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belchev@sdpartners.bg</a:t>
            </a:r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F55A0BA6-22C5-C068-7F42-9A0F1440D0E3}"/>
              </a:ext>
            </a:extLst>
          </p:cNvPr>
          <p:cNvSpPr txBox="1">
            <a:spLocks/>
          </p:cNvSpPr>
          <p:nvPr/>
        </p:nvSpPr>
        <p:spPr>
          <a:xfrm>
            <a:off x="3028950" y="6356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SD Partners Ltd.  </a:t>
            </a:r>
            <a:r>
              <a:rPr lang="en-US" dirty="0">
                <a:hlinkClick r:id="rId4"/>
              </a:rPr>
              <a:t>sdpartners.bg</a:t>
            </a:r>
            <a:endParaRPr lang="en-US" dirty="0"/>
          </a:p>
        </p:txBody>
      </p:sp>
      <p:pic>
        <p:nvPicPr>
          <p:cNvPr id="5" name="Картина 4" descr="Картина, която съдържа човек, Човешко лице, Дълга коса, дрехи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61907CA3-6645-977B-A209-BA3D78C9C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8" t="13655" r="17046" b="13440"/>
          <a:stretch/>
        </p:blipFill>
        <p:spPr>
          <a:xfrm rot="16200000">
            <a:off x="4451117" y="1318063"/>
            <a:ext cx="2124607" cy="1910651"/>
          </a:xfrm>
          <a:prstGeom prst="rect">
            <a:avLst/>
          </a:prstGeom>
        </p:spPr>
      </p:pic>
      <p:pic>
        <p:nvPicPr>
          <p:cNvPr id="7" name="Картина 6" descr="Картина, която съдържа Човешко лице, човек, усмивка, портрет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E75B86E0-CC28-CD0E-18BF-2F70CC8E03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6761" r="-1131" b="21967"/>
          <a:stretch/>
        </p:blipFill>
        <p:spPr>
          <a:xfrm>
            <a:off x="2168580" y="1224087"/>
            <a:ext cx="1986627" cy="21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1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blue sign with white text&#10;&#10;Description automatically generated">
            <a:extLst>
              <a:ext uri="{FF2B5EF4-FFF2-40B4-BE49-F238E27FC236}">
                <a16:creationId xmlns:a16="http://schemas.microsoft.com/office/drawing/2014/main" id="{2A933974-589B-A0FF-B7F3-8ECE316E8C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1" b="18961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220B93-1642-4016-B0F7-BDA1DFE4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0450A-AD04-406D-804F-9709D82F6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/>
              <a:t>We are a highly motivated team willing to meet new challenges!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E39371-E7B1-4185-808C-D50B6DD6A2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974" y="4641138"/>
            <a:ext cx="1701800" cy="228600"/>
          </a:xfrm>
        </p:spPr>
        <p:txBody>
          <a:bodyPr/>
          <a:lstStyle/>
          <a:p>
            <a:r>
              <a:rPr lang="en-US" dirty="0"/>
              <a:t>SD Partners Ltd.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6EE475-10CD-478A-9EBA-55976C5327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974" y="4871206"/>
            <a:ext cx="1701800" cy="228600"/>
          </a:xfrm>
        </p:spPr>
        <p:txBody>
          <a:bodyPr/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+359 887 89 20 78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DD2598-F372-43E7-ACEA-01FC7EB52B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974" y="5101274"/>
            <a:ext cx="1701800" cy="228600"/>
          </a:xfrm>
        </p:spPr>
        <p:txBody>
          <a:bodyPr/>
          <a:lstStyle/>
          <a:p>
            <a:r>
              <a:rPr lang="en-US" dirty="0"/>
              <a:t>office@sdpartners.bg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4F826-E8AB-4DA0-8B38-6404E7A9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AB5182D-CB3D-9484-62FC-A7AF7ABC6315}"/>
              </a:ext>
            </a:extLst>
          </p:cNvPr>
          <p:cNvSpPr txBox="1">
            <a:spLocks/>
          </p:cNvSpPr>
          <p:nvPr/>
        </p:nvSpPr>
        <p:spPr>
          <a:xfrm>
            <a:off x="354769" y="298496"/>
            <a:ext cx="7340023" cy="3558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Learn more about us and what we do on our website </a:t>
            </a:r>
            <a:r>
              <a:rPr lang="en-US" u="sng" dirty="0">
                <a:solidFill>
                  <a:schemeClr val="accent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sdpartners.bg</a:t>
            </a:r>
            <a:endParaRPr lang="en-US" u="sng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045059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About the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A9CC8-C8C9-4F16-AFB3-7D6A8030C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04" y="1253330"/>
            <a:ext cx="7448550" cy="4953505"/>
          </a:xfrm>
        </p:spPr>
        <p:txBody>
          <a:bodyPr>
            <a:noAutofit/>
          </a:bodyPr>
          <a:lstStyle/>
          <a:p>
            <a:r>
              <a:rPr lang="en-US" noProof="1"/>
              <a:t>SD Partners Ltd. was founded in 2006 by Dipl. Eng. Hristo Dradalov who has more than 30 years of experience in the field of mechanical engineering. ​He was the sole owner and manager of the company until 2024, when the rest of the family - Vesela Dradalova, Dipl. Eng. Iva Dradalova, and Nia Dradalova joined as partners. </a:t>
            </a:r>
          </a:p>
          <a:p>
            <a:r>
              <a:rPr lang="en-US" noProof="1"/>
              <a:t>We are quick developing company with customers from whole Europe. We are   investing in new machines and         technologies.</a:t>
            </a:r>
          </a:p>
          <a:p>
            <a:endParaRPr lang="en-US" noProof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C82190-A40C-F068-8EA1-97B63E38F1DC}"/>
              </a:ext>
            </a:extLst>
          </p:cNvPr>
          <p:cNvSpPr txBox="1">
            <a:spLocks/>
          </p:cNvSpPr>
          <p:nvPr/>
        </p:nvSpPr>
        <p:spPr>
          <a:xfrm>
            <a:off x="3028950" y="6356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SD Partners Ltd.  </a:t>
            </a:r>
            <a:r>
              <a:rPr lang="en-US" dirty="0">
                <a:hlinkClick r:id="rId3"/>
              </a:rPr>
              <a:t>sdpartners.bg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5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close-up of several papers&#10;&#10;Description automatically generated">
            <a:extLst>
              <a:ext uri="{FF2B5EF4-FFF2-40B4-BE49-F238E27FC236}">
                <a16:creationId xmlns:a16="http://schemas.microsoft.com/office/drawing/2014/main" id="{5E38D453-8C4C-DB4A-BF76-2AF8AD32F2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5" b="19795"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E11D9-2B6A-419D-84D0-A3D3BB7C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C643BA5-5FEC-D5C5-DE6F-4C17322B4C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8955" y="2686955"/>
                <a:ext cx="8486089" cy="3918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i="0" dirty="0">
                    <a:solidFill>
                      <a:srgbClr val="11111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 are ISO certified by TUF NORD (ISO9001:2015, ISO14001:2015 and BS OHSAS </a:t>
                </a:r>
                <a:r>
                  <a:rPr lang="en-US" sz="2800" dirty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45</a:t>
                </a:r>
                <a:r>
                  <a:rPr lang="en-US" sz="2800" b="0" i="0" dirty="0">
                    <a:solidFill>
                      <a:srgbClr val="11111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001:2018) proving that we offer quality work, safe working environment and are environmentally friendly.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i="0" dirty="0">
                    <a:solidFill>
                      <a:srgbClr val="11111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We have 3 production buildings with total of 1500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11111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0" dirty="0" smtClean="0">
                        <a:solidFill>
                          <a:srgbClr val="11111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11111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and office building under construction.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i="0" dirty="0">
                    <a:solidFill>
                      <a:srgbClr val="11111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FY2023 compared with FY2011 we have 30 times increase of personnel and 60 times of turnover.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C643BA5-5FEC-D5C5-DE6F-4C17322B4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55" y="2686955"/>
                <a:ext cx="8486089" cy="3918989"/>
              </a:xfrm>
              <a:prstGeom prst="rect">
                <a:avLst/>
              </a:prstGeom>
              <a:blipFill>
                <a:blip r:embed="rId4"/>
                <a:stretch>
                  <a:fillRect l="-1293" t="-2644" r="-35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520524E-1574-0B4B-0724-48DC020025C8}"/>
              </a:ext>
            </a:extLst>
          </p:cNvPr>
          <p:cNvSpPr txBox="1">
            <a:spLocks/>
          </p:cNvSpPr>
          <p:nvPr/>
        </p:nvSpPr>
        <p:spPr>
          <a:xfrm>
            <a:off x="3028950" y="6356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SD Partners Ltd.  </a:t>
            </a:r>
            <a:r>
              <a:rPr lang="en-US" dirty="0">
                <a:hlinkClick r:id="rId5"/>
              </a:rPr>
              <a:t>sdpartners.bg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0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84" y="374361"/>
            <a:ext cx="6759702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Scope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A9CC8-C8C9-4F16-AFB3-7D6A8030C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732" y="1417763"/>
            <a:ext cx="7811533" cy="521151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noProof="1"/>
              <a:t>Design and manufacturing of tools, jigs, whole working places,  fixtures, equipment and non-standard parts.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noProof="1"/>
              <a:t>3D CAD/CAM, CNC machining – mill, lathe, EDM and wire EDM- small to middle size series and unique parts.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noProof="1"/>
              <a:t>We offer assembly automation solutions</a:t>
            </a:r>
            <a:r>
              <a:rPr lang="bg-BG" sz="2400" noProof="1"/>
              <a:t> </a:t>
            </a:r>
            <a:r>
              <a:rPr lang="en-GB" sz="2400" noProof="1"/>
              <a:t>and PLC programing</a:t>
            </a:r>
            <a:r>
              <a:rPr lang="en-US" sz="2000" noProof="1"/>
              <a:t>.</a:t>
            </a:r>
            <a:endParaRPr lang="en-US" sz="2400" noProof="1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noProof="1"/>
              <a:t>Mechanical assemblies</a:t>
            </a:r>
            <a:r>
              <a:rPr lang="bg-BG" sz="2400" noProof="1"/>
              <a:t>,</a:t>
            </a:r>
            <a:r>
              <a:rPr lang="en-US" sz="2400" noProof="1"/>
              <a:t> Spot weldings</a:t>
            </a:r>
            <a:r>
              <a:rPr lang="bg-BG" sz="2400" noProof="1"/>
              <a:t>, </a:t>
            </a:r>
            <a:r>
              <a:rPr lang="en-US" sz="2400" noProof="1"/>
              <a:t>Solderings – manual, semi-automatic, with or without special fixtures and machines – wide range of products in large series based on customer specifications.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noProof="1"/>
              <a:t>Mechanical parts – stamping, injection molding, threading, bending, punching and other.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noProof="1"/>
              <a:t>Technological support for own production.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noProof="1"/>
              <a:t>Repairs.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9EF9-F671-42F2-8A2A-0A2B220C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427CFC-659B-16F5-021D-E2E4C3FEEF46}"/>
              </a:ext>
            </a:extLst>
          </p:cNvPr>
          <p:cNvSpPr txBox="1">
            <a:spLocks/>
          </p:cNvSpPr>
          <p:nvPr/>
        </p:nvSpPr>
        <p:spPr>
          <a:xfrm>
            <a:off x="3028950" y="6356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SD Partners Ltd.  </a:t>
            </a:r>
            <a:r>
              <a:rPr lang="en-US" dirty="0">
                <a:hlinkClick r:id="rId3"/>
              </a:rPr>
              <a:t>sdpartners.bg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1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555" y="364580"/>
            <a:ext cx="6759702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Machinery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A9CC8-C8C9-4F16-AFB3-7D6A8030C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460" y="1201987"/>
            <a:ext cx="7197892" cy="5291433"/>
          </a:xfrm>
        </p:spPr>
        <p:txBody>
          <a:bodyPr>
            <a:normAutofit lnSpcReduction="10000"/>
          </a:bodyPr>
          <a:lstStyle/>
          <a:p>
            <a:r>
              <a:rPr lang="en-US" sz="2400" noProof="1"/>
              <a:t>CNC vertical machining center HAAS VF1 </a:t>
            </a:r>
          </a:p>
          <a:p>
            <a:r>
              <a:rPr lang="en-US" sz="2400" noProof="1"/>
              <a:t>CNC vertical machining center HAAS VF1yt </a:t>
            </a:r>
          </a:p>
          <a:p>
            <a:r>
              <a:rPr lang="en-US" sz="2400" noProof="1"/>
              <a:t>CNC vertical machining center HAAS VF3 </a:t>
            </a:r>
          </a:p>
          <a:p>
            <a:r>
              <a:rPr lang="en-US" sz="2400" noProof="1"/>
              <a:t>CNC vertical machining center HAAS VF2</a:t>
            </a:r>
          </a:p>
          <a:p>
            <a:r>
              <a:rPr lang="en-US" sz="2400" noProof="1"/>
              <a:t>CNC vertical machining center HAAS VF2SSYT</a:t>
            </a:r>
          </a:p>
          <a:p>
            <a:r>
              <a:rPr lang="en-US" sz="2400" noProof="1"/>
              <a:t>CNC vertical machining center HAAS Mini Mill</a:t>
            </a:r>
          </a:p>
          <a:p>
            <a:r>
              <a:rPr lang="en-US" sz="2400" noProof="1"/>
              <a:t>Machining center MICRON</a:t>
            </a:r>
          </a:p>
          <a:p>
            <a:r>
              <a:rPr lang="en-US" sz="2400" noProof="1"/>
              <a:t>CNC lathe HAAS ST10</a:t>
            </a:r>
          </a:p>
          <a:p>
            <a:r>
              <a:rPr lang="en-US" sz="2400" noProof="1"/>
              <a:t>CNC lathe HAAS ST15</a:t>
            </a:r>
          </a:p>
          <a:p>
            <a:endParaRPr lang="en-US" sz="2400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D9739-9C97-4AB7-985F-F26DC475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SD Partners Ltd.  sdpartners.bg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9EF9-F671-42F2-8A2A-0A2B220C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642F9A-7D60-137F-6909-248E8FCA05B7}"/>
              </a:ext>
            </a:extLst>
          </p:cNvPr>
          <p:cNvSpPr txBox="1">
            <a:spLocks/>
          </p:cNvSpPr>
          <p:nvPr/>
        </p:nvSpPr>
        <p:spPr>
          <a:xfrm>
            <a:off x="3028950" y="6356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SD Partners Ltd.  </a:t>
            </a:r>
            <a:r>
              <a:rPr lang="en-US" dirty="0">
                <a:hlinkClick r:id="rId3"/>
              </a:rPr>
              <a:t>sdpartners.bg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9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553" y="136525"/>
            <a:ext cx="6759702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Machinery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A9CC8-C8C9-4F16-AFB3-7D6A8030C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241" y="1124455"/>
            <a:ext cx="7398326" cy="5569527"/>
          </a:xfrm>
        </p:spPr>
        <p:txBody>
          <a:bodyPr>
            <a:normAutofit lnSpcReduction="10000"/>
          </a:bodyPr>
          <a:lstStyle/>
          <a:p>
            <a:r>
              <a:rPr lang="en-US" sz="2400" noProof="1"/>
              <a:t>Wire EDM machine ( AGIECharmilles Cut 20P -300x400)</a:t>
            </a:r>
          </a:p>
          <a:p>
            <a:r>
              <a:rPr lang="en-US" sz="2400" noProof="1"/>
              <a:t>EDM sinking machines CHARMILLES</a:t>
            </a:r>
          </a:p>
          <a:p>
            <a:r>
              <a:rPr lang="fr-FR" sz="2400" noProof="1"/>
              <a:t>2 Presses 20t </a:t>
            </a:r>
          </a:p>
          <a:p>
            <a:r>
              <a:rPr lang="fr-FR" sz="2400" noProof="1"/>
              <a:t>1 Press 50t</a:t>
            </a:r>
          </a:p>
          <a:p>
            <a:r>
              <a:rPr lang="en-US" sz="2400" noProof="1"/>
              <a:t>3 Injection molding machines - ARBURG 270S 250-60; 270C 500-100 and 270C golden edition</a:t>
            </a:r>
          </a:p>
          <a:p>
            <a:r>
              <a:rPr lang="en-US" sz="2400" noProof="1"/>
              <a:t>Thread cutting machines</a:t>
            </a:r>
          </a:p>
          <a:p>
            <a:r>
              <a:rPr lang="en-US" sz="2400" noProof="1"/>
              <a:t>Drilling machines</a:t>
            </a:r>
          </a:p>
          <a:p>
            <a:r>
              <a:rPr lang="en-US" sz="2400" noProof="1"/>
              <a:t>Grinding machines</a:t>
            </a:r>
          </a:p>
          <a:p>
            <a:r>
              <a:rPr lang="en-US" sz="2400" noProof="1"/>
              <a:t>Other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D9739-9C97-4AB7-985F-F26DC475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SD Partners Ltd.  sdpartners.bg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9EF9-F671-42F2-8A2A-0A2B220C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094531-9B2D-2A87-076B-403924D05494}"/>
              </a:ext>
            </a:extLst>
          </p:cNvPr>
          <p:cNvSpPr txBox="1">
            <a:spLocks/>
          </p:cNvSpPr>
          <p:nvPr/>
        </p:nvSpPr>
        <p:spPr>
          <a:xfrm>
            <a:off x="3028950" y="6356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SD Partners Ltd.  </a:t>
            </a:r>
            <a:r>
              <a:rPr lang="en-US" dirty="0">
                <a:hlinkClick r:id="rId3"/>
              </a:rPr>
              <a:t>sdpartners.bg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9DFD-5F24-BD0A-F2F2-5D155FA1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5" y="0"/>
            <a:ext cx="7045059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Human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F6F3-1ADD-51D4-C58E-97510DE38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7" y="1085311"/>
            <a:ext cx="8172146" cy="5511289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Long-term strategy for management of human recourses.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Investing in staff training and foreign language skills. 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Paying special attention to customer-supplier relationship.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Supporting and motivating our team                          is </a:t>
            </a:r>
            <a:r>
              <a:rPr lang="en-US" dirty="0">
                <a:solidFill>
                  <a:srgbClr val="111111"/>
                </a:solidFill>
                <a:latin typeface="Open Sans" panose="020B0606030504020204" pitchFamily="34" charset="0"/>
              </a:rPr>
              <a:t>utmost</a:t>
            </a:r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priority. </a:t>
            </a:r>
          </a:p>
          <a:p>
            <a:r>
              <a:rPr lang="en-US" dirty="0">
                <a:solidFill>
                  <a:srgbClr val="111111"/>
                </a:solidFill>
                <a:latin typeface="Open Sans" panose="020B0606030504020204" pitchFamily="34" charset="0"/>
              </a:rPr>
              <a:t>130+ people working in the 			   company</a:t>
            </a:r>
          </a:p>
          <a:p>
            <a:r>
              <a:rPr lang="en-US" dirty="0">
                <a:solidFill>
                  <a:srgbClr val="111111"/>
                </a:solidFill>
                <a:latin typeface="Open Sans" panose="020B0606030504020204" pitchFamily="34" charset="0"/>
              </a:rPr>
              <a:t>8 graduated engineers</a:t>
            </a:r>
          </a:p>
          <a:p>
            <a:endParaRPr lang="en-US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2F1B7-F2B8-0612-3C78-5B3BB7E1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8CCF0-E28D-58C3-7C19-3C1CB65BF3E4}"/>
              </a:ext>
            </a:extLst>
          </p:cNvPr>
          <p:cNvSpPr txBox="1">
            <a:spLocks/>
          </p:cNvSpPr>
          <p:nvPr/>
        </p:nvSpPr>
        <p:spPr>
          <a:xfrm>
            <a:off x="3028950" y="6356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SD Partners Ltd.  </a:t>
            </a:r>
            <a:r>
              <a:rPr lang="en-US" dirty="0">
                <a:hlinkClick r:id="rId2"/>
              </a:rPr>
              <a:t>sdpartners.bg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1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9DFD-5F24-BD0A-F2F2-5D155FA1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045059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Trainee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F6F3-1ADD-51D4-C58E-97510DE38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3" y="1037293"/>
            <a:ext cx="8218328" cy="543739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Effective inhouse training system, that relays on the knowledge of our experts and engineers.</a:t>
            </a:r>
            <a:endParaRPr lang="en-US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rgbClr val="111111"/>
                </a:solidFill>
                <a:latin typeface="Open Sans" panose="020B0606030504020204" pitchFamily="34" charset="0"/>
              </a:rPr>
              <a:t>We give opportunities to students, by employing them hourly and on the weekends. In this way they can learn the know</a:t>
            </a:r>
            <a:r>
              <a:rPr lang="bg-BG" dirty="0">
                <a:solidFill>
                  <a:srgbClr val="111111"/>
                </a:solidFill>
                <a:latin typeface="Open Sans" panose="020B0606030504020204" pitchFamily="34" charset="0"/>
              </a:rPr>
              <a:t>-</a:t>
            </a:r>
            <a:r>
              <a:rPr lang="en-US" dirty="0">
                <a:solidFill>
                  <a:srgbClr val="111111"/>
                </a:solidFill>
                <a:latin typeface="Open Sans" panose="020B0606030504020204" pitchFamily="34" charset="0"/>
              </a:rPr>
              <a:t>how parallel to studying. </a:t>
            </a:r>
          </a:p>
          <a:p>
            <a:r>
              <a:rPr lang="en-US" dirty="0">
                <a:solidFill>
                  <a:srgbClr val="111111"/>
                </a:solidFill>
                <a:latin typeface="Open Sans" panose="020B0606030504020204" pitchFamily="34" charset="0"/>
              </a:rPr>
              <a:t>Currently 2 engineering students employed.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Employing young staff members based on their potential, intelligence and technical skills.</a:t>
            </a:r>
            <a:endParaRPr lang="en-US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endParaRPr lang="en-US" dirty="0">
              <a:solidFill>
                <a:srgbClr val="111111"/>
              </a:solidFill>
              <a:latin typeface="Open Sans" panose="020B0606030504020204" pitchFamily="34" charset="0"/>
            </a:endParaRPr>
          </a:p>
          <a:p>
            <a:endParaRPr lang="en-US" dirty="0">
              <a:solidFill>
                <a:srgbClr val="111111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2F1B7-F2B8-0612-3C78-5B3BB7E1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7F2F3-EAFF-923B-D644-B05C31985CA0}"/>
              </a:ext>
            </a:extLst>
          </p:cNvPr>
          <p:cNvSpPr txBox="1">
            <a:spLocks/>
          </p:cNvSpPr>
          <p:nvPr/>
        </p:nvSpPr>
        <p:spPr>
          <a:xfrm>
            <a:off x="3028950" y="6356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SD Partners Ltd.  </a:t>
            </a:r>
            <a:r>
              <a:rPr lang="en-US" dirty="0">
                <a:hlinkClick r:id="rId2"/>
              </a:rPr>
              <a:t>sdpartners.bg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9DFD-5F24-BD0A-F2F2-5D155FA1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045059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Our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F6F3-1ADD-51D4-C58E-97510DE38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3" y="1037293"/>
            <a:ext cx="8218328" cy="54373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11111"/>
                </a:solidFill>
                <a:latin typeface="Open Sans" panose="020B0606030504020204" pitchFamily="34" charset="0"/>
              </a:rPr>
              <a:t>We are highly motivated team, eager to meat new challenges. </a:t>
            </a:r>
          </a:p>
          <a:p>
            <a:r>
              <a:rPr lang="en-US" dirty="0">
                <a:solidFill>
                  <a:srgbClr val="111111"/>
                </a:solidFill>
                <a:latin typeface="Open Sans" panose="020B0606030504020204" pitchFamily="34" charset="0"/>
              </a:rPr>
              <a:t>We are determined to grow along our partners by providing good communication and experience and skill.</a:t>
            </a:r>
          </a:p>
          <a:p>
            <a:r>
              <a:rPr lang="en-US" dirty="0">
                <a:solidFill>
                  <a:srgbClr val="111111"/>
                </a:solidFill>
                <a:latin typeface="Open Sans" panose="020B0606030504020204" pitchFamily="34" charset="0"/>
              </a:rPr>
              <a:t>Quality is a main goal in our work. </a:t>
            </a:r>
          </a:p>
          <a:p>
            <a:r>
              <a:rPr lang="en-US" dirty="0">
                <a:solidFill>
                  <a:srgbClr val="111111"/>
                </a:solidFill>
                <a:latin typeface="Open Sans" panose="020B0606030504020204" pitchFamily="34" charset="0"/>
              </a:rPr>
              <a:t>We offer flexibility and competitive prices.</a:t>
            </a:r>
          </a:p>
          <a:p>
            <a:endParaRPr lang="en-US" dirty="0">
              <a:solidFill>
                <a:srgbClr val="111111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2F1B7-F2B8-0612-3C78-5B3BB7E1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218E8-C0C8-4525-BD5F-99356FF4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7F2F3-EAFF-923B-D644-B05C31985CA0}"/>
              </a:ext>
            </a:extLst>
          </p:cNvPr>
          <p:cNvSpPr txBox="1">
            <a:spLocks/>
          </p:cNvSpPr>
          <p:nvPr/>
        </p:nvSpPr>
        <p:spPr>
          <a:xfrm>
            <a:off x="3028950" y="6356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 Partners Ltd.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sdpartners.bg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15868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Univers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E44"/>
      </a:accent1>
      <a:accent2>
        <a:srgbClr val="C4B897"/>
      </a:accent2>
      <a:accent3>
        <a:srgbClr val="EDE6D5"/>
      </a:accent3>
      <a:accent4>
        <a:srgbClr val="819293"/>
      </a:accent4>
      <a:accent5>
        <a:srgbClr val="6E8387"/>
      </a:accent5>
      <a:accent6>
        <a:srgbClr val="D1C7AB"/>
      </a:accent6>
      <a:hlink>
        <a:srgbClr val="C4B897"/>
      </a:hlink>
      <a:folHlink>
        <a:srgbClr val="002E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81_T_PGO_Abstract-Parallelogram-4x3.pptx" id="{1228CA07-D812-493A-82E5-B10088DC8C9B}" vid="{4762998F-B9C6-4374-8885-3C63CC254FA2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81_T_PGO_Abstract-Parallelogram-4x3.pptx" id="{1228CA07-D812-493A-82E5-B10088DC8C9B}" vid="{4ED4B211-6F95-49E3-90D1-B409B670EB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iversity">
    <a:dk1>
      <a:srgbClr val="000000"/>
    </a:dk1>
    <a:lt1>
      <a:srgbClr val="FFFFFF"/>
    </a:lt1>
    <a:dk2>
      <a:srgbClr val="44546A"/>
    </a:dk2>
    <a:lt2>
      <a:srgbClr val="E7E6E6"/>
    </a:lt2>
    <a:accent1>
      <a:srgbClr val="002E44"/>
    </a:accent1>
    <a:accent2>
      <a:srgbClr val="C4B897"/>
    </a:accent2>
    <a:accent3>
      <a:srgbClr val="EDE6D5"/>
    </a:accent3>
    <a:accent4>
      <a:srgbClr val="819293"/>
    </a:accent4>
    <a:accent5>
      <a:srgbClr val="6E8387"/>
    </a:accent5>
    <a:accent6>
      <a:srgbClr val="D1C7AB"/>
    </a:accent6>
    <a:hlink>
      <a:srgbClr val="C4B897"/>
    </a:hlink>
    <a:folHlink>
      <a:srgbClr val="002E4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0281_T_PGO_Abstract-Parallelogram-4x3</Template>
  <TotalTime>11162</TotalTime>
  <Words>865</Words>
  <Application>Microsoft Office PowerPoint</Application>
  <PresentationFormat>Презентация на цял екран (4:3)</PresentationFormat>
  <Paragraphs>122</Paragraphs>
  <Slides>12</Slides>
  <Notes>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Open Sans</vt:lpstr>
      <vt:lpstr>PresentationGO</vt:lpstr>
      <vt:lpstr>Designed by PresentationGO</vt:lpstr>
      <vt:lpstr>SD Partners Ltd. </vt:lpstr>
      <vt:lpstr>About the company</vt:lpstr>
      <vt:lpstr>Презентация на PowerPoint</vt:lpstr>
      <vt:lpstr>Scope of work</vt:lpstr>
      <vt:lpstr>Machinery </vt:lpstr>
      <vt:lpstr>Machinery </vt:lpstr>
      <vt:lpstr>Human resources </vt:lpstr>
      <vt:lpstr>Trainee system</vt:lpstr>
      <vt:lpstr>Our Advantages</vt:lpstr>
      <vt:lpstr>Our senior management team of experts</vt:lpstr>
      <vt:lpstr>Our managing team of experts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 Partners Ltd.</dc:title>
  <dc:creator>Vesela Dradalova</dc:creator>
  <dc:description>© Copyright PresentationGo.com</dc:description>
  <cp:lastModifiedBy>Hristo Dradalov</cp:lastModifiedBy>
  <cp:revision>32</cp:revision>
  <dcterms:created xsi:type="dcterms:W3CDTF">2023-11-01T14:17:19Z</dcterms:created>
  <dcterms:modified xsi:type="dcterms:W3CDTF">2025-07-10T08:11:33Z</dcterms:modified>
  <cp:category>Templates</cp:category>
</cp:coreProperties>
</file>