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3" r:id="rId6"/>
    <p:sldId id="265" r:id="rId7"/>
    <p:sldId id="282" r:id="rId8"/>
    <p:sldId id="266" r:id="rId9"/>
    <p:sldId id="267" r:id="rId10"/>
    <p:sldId id="268" r:id="rId11"/>
    <p:sldId id="269" r:id="rId12"/>
    <p:sldId id="270" r:id="rId13"/>
    <p:sldId id="283" r:id="rId14"/>
    <p:sldId id="284" r:id="rId15"/>
    <p:sldId id="271" r:id="rId16"/>
    <p:sldId id="273" r:id="rId17"/>
    <p:sldId id="274" r:id="rId18"/>
    <p:sldId id="275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7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E25CA1-DBAB-4C94-821A-1B901509C74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7F1E42C-FFF9-420D-99BC-97B466A72CBD}">
      <dgm:prSet/>
      <dgm:spPr/>
      <dgm:t>
        <a:bodyPr/>
        <a:lstStyle/>
        <a:p>
          <a:r>
            <a:rPr lang="de-DE" b="0" i="0" baseline="0" dirty="0"/>
            <a:t>HSC Fräsen</a:t>
          </a:r>
          <a:endParaRPr lang="de-DE" dirty="0"/>
        </a:p>
      </dgm:t>
    </dgm:pt>
    <dgm:pt modelId="{CAA4CFA8-CCD4-45FA-8470-D874F71ABE74}" type="parTrans" cxnId="{75ADFB89-8978-4CEA-A55B-47345482B360}">
      <dgm:prSet/>
      <dgm:spPr/>
      <dgm:t>
        <a:bodyPr/>
        <a:lstStyle/>
        <a:p>
          <a:endParaRPr lang="de-DE"/>
        </a:p>
      </dgm:t>
    </dgm:pt>
    <dgm:pt modelId="{F37C33C7-D43C-464C-A2C2-B0EDBCDCB216}" type="sibTrans" cxnId="{75ADFB89-8978-4CEA-A55B-47345482B360}">
      <dgm:prSet/>
      <dgm:spPr/>
      <dgm:t>
        <a:bodyPr/>
        <a:lstStyle/>
        <a:p>
          <a:endParaRPr lang="de-DE"/>
        </a:p>
      </dgm:t>
    </dgm:pt>
    <dgm:pt modelId="{EC8C1E9E-FD17-4E15-A74D-659FEECB5784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0" i="0" baseline="0" dirty="0"/>
            <a:t>Optik &amp; Lichtleiter</a:t>
          </a:r>
          <a:endParaRPr lang="de-DE" dirty="0"/>
        </a:p>
      </dgm:t>
    </dgm:pt>
    <dgm:pt modelId="{7FBD0102-8025-4F35-84CF-C3FC1DD01EA2}" type="parTrans" cxnId="{ECA89223-FE42-4D5D-9D85-557CCE0A7FD2}">
      <dgm:prSet/>
      <dgm:spPr/>
      <dgm:t>
        <a:bodyPr/>
        <a:lstStyle/>
        <a:p>
          <a:endParaRPr lang="de-DE"/>
        </a:p>
      </dgm:t>
    </dgm:pt>
    <dgm:pt modelId="{35D23A09-05D1-4F96-9388-139C49EF4AEC}" type="sibTrans" cxnId="{ECA89223-FE42-4D5D-9D85-557CCE0A7FD2}">
      <dgm:prSet/>
      <dgm:spPr/>
      <dgm:t>
        <a:bodyPr/>
        <a:lstStyle/>
        <a:p>
          <a:endParaRPr lang="de-DE"/>
        </a:p>
      </dgm:t>
    </dgm:pt>
    <dgm:pt modelId="{7E28FB72-8280-4AEE-9C7B-2C1B9B79AA84}">
      <dgm:prSet/>
      <dgm:spPr/>
      <dgm:t>
        <a:bodyPr/>
        <a:lstStyle/>
        <a:p>
          <a:r>
            <a:rPr lang="de-DE" b="0" i="0" baseline="0" dirty="0"/>
            <a:t>Werkzeug- &amp; Formenbau</a:t>
          </a:r>
          <a:endParaRPr lang="de-DE" dirty="0"/>
        </a:p>
      </dgm:t>
    </dgm:pt>
    <dgm:pt modelId="{5CF7C32C-D805-45B6-A7DE-A79C9DE8CDBD}" type="parTrans" cxnId="{04859ED0-5A70-4925-A10E-C39AABD9830A}">
      <dgm:prSet/>
      <dgm:spPr/>
      <dgm:t>
        <a:bodyPr/>
        <a:lstStyle/>
        <a:p>
          <a:endParaRPr lang="de-DE"/>
        </a:p>
      </dgm:t>
    </dgm:pt>
    <dgm:pt modelId="{4F9DAE03-A867-4F43-9B87-56FB66CA4ECD}" type="sibTrans" cxnId="{04859ED0-5A70-4925-A10E-C39AABD9830A}">
      <dgm:prSet/>
      <dgm:spPr/>
      <dgm:t>
        <a:bodyPr/>
        <a:lstStyle/>
        <a:p>
          <a:endParaRPr lang="de-DE"/>
        </a:p>
      </dgm:t>
    </dgm:pt>
    <dgm:pt modelId="{9C2D45EA-06B4-4BC1-83D7-7B636D472721}">
      <dgm:prSet/>
      <dgm:spPr/>
      <dgm:t>
        <a:bodyPr/>
        <a:lstStyle/>
        <a:p>
          <a:r>
            <a:rPr lang="de-DE" b="0" i="0" baseline="0" dirty="0"/>
            <a:t>Luft- &amp; Raumfahrt</a:t>
          </a:r>
          <a:endParaRPr lang="de-DE" dirty="0"/>
        </a:p>
      </dgm:t>
    </dgm:pt>
    <dgm:pt modelId="{F003FE86-F496-4DB3-ACF0-3388395A5367}" type="parTrans" cxnId="{BF7DFAF0-FD3A-4D59-8FDA-41EC036CAC93}">
      <dgm:prSet/>
      <dgm:spPr/>
      <dgm:t>
        <a:bodyPr/>
        <a:lstStyle/>
        <a:p>
          <a:endParaRPr lang="de-DE"/>
        </a:p>
      </dgm:t>
    </dgm:pt>
    <dgm:pt modelId="{8D71775A-60AF-42AA-B521-752AFCF1DC1A}" type="sibTrans" cxnId="{BF7DFAF0-FD3A-4D59-8FDA-41EC036CAC93}">
      <dgm:prSet/>
      <dgm:spPr/>
      <dgm:t>
        <a:bodyPr/>
        <a:lstStyle/>
        <a:p>
          <a:endParaRPr lang="de-DE"/>
        </a:p>
      </dgm:t>
    </dgm:pt>
    <dgm:pt modelId="{CF0820F4-F8C4-48EF-BE1C-358A747DFE6B}">
      <dgm:prSet/>
      <dgm:spPr/>
      <dgm:t>
        <a:bodyPr/>
        <a:lstStyle/>
        <a:p>
          <a:r>
            <a:rPr lang="de-DE" b="0" i="0" baseline="0" dirty="0"/>
            <a:t>Vorrichtungs- &amp; </a:t>
          </a:r>
          <a:r>
            <a:rPr lang="de-DE" b="0" i="0" baseline="0" dirty="0" err="1"/>
            <a:t>Lehrenbau</a:t>
          </a:r>
          <a:endParaRPr lang="de-DE" dirty="0"/>
        </a:p>
      </dgm:t>
    </dgm:pt>
    <dgm:pt modelId="{49E5D948-5754-46C8-A803-1B4D36C0F956}" type="parTrans" cxnId="{4D84698B-8138-4F92-885A-F9643B58D8B2}">
      <dgm:prSet/>
      <dgm:spPr/>
      <dgm:t>
        <a:bodyPr/>
        <a:lstStyle/>
        <a:p>
          <a:endParaRPr lang="de-DE"/>
        </a:p>
      </dgm:t>
    </dgm:pt>
    <dgm:pt modelId="{7C23CB5F-E65D-493D-8DBA-3408FB8F97F2}" type="sibTrans" cxnId="{4D84698B-8138-4F92-885A-F9643B58D8B2}">
      <dgm:prSet/>
      <dgm:spPr/>
      <dgm:t>
        <a:bodyPr/>
        <a:lstStyle/>
        <a:p>
          <a:endParaRPr lang="de-DE"/>
        </a:p>
      </dgm:t>
    </dgm:pt>
    <dgm:pt modelId="{3C7571EC-BC96-4579-8BC7-6C14C8ED93B4}">
      <dgm:prSet/>
      <dgm:spPr/>
      <dgm:t>
        <a:bodyPr/>
        <a:lstStyle/>
        <a:p>
          <a:r>
            <a:rPr lang="de-DE" b="0" i="0" baseline="0" dirty="0"/>
            <a:t>Maschinen- &amp; Anlagenbau</a:t>
          </a:r>
          <a:endParaRPr lang="de-DE" dirty="0"/>
        </a:p>
      </dgm:t>
    </dgm:pt>
    <dgm:pt modelId="{000AEFAC-E23C-4A91-A10D-2D633EC4DE5C}" type="parTrans" cxnId="{2C9FAAEB-8F2B-4358-B596-8DDA857D8682}">
      <dgm:prSet/>
      <dgm:spPr/>
      <dgm:t>
        <a:bodyPr/>
        <a:lstStyle/>
        <a:p>
          <a:endParaRPr lang="de-DE"/>
        </a:p>
      </dgm:t>
    </dgm:pt>
    <dgm:pt modelId="{36D39DEF-F731-4EAA-9803-7EE98C7816F8}" type="sibTrans" cxnId="{2C9FAAEB-8F2B-4358-B596-8DDA857D8682}">
      <dgm:prSet/>
      <dgm:spPr/>
      <dgm:t>
        <a:bodyPr/>
        <a:lstStyle/>
        <a:p>
          <a:endParaRPr lang="de-DE"/>
        </a:p>
      </dgm:t>
    </dgm:pt>
    <dgm:pt modelId="{2FA9A707-52B8-4C16-8E04-54677D0640BA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b="0" i="0" baseline="0" dirty="0"/>
            <a:t>Kleinserien &amp;</a:t>
          </a:r>
        </a:p>
        <a:p>
          <a:pPr>
            <a:lnSpc>
              <a:spcPct val="100000"/>
            </a:lnSpc>
          </a:pPr>
          <a:r>
            <a:rPr lang="de-DE" b="0" i="0" baseline="0" dirty="0"/>
            <a:t>Prototypen</a:t>
          </a:r>
          <a:endParaRPr lang="de-DE" dirty="0"/>
        </a:p>
      </dgm:t>
    </dgm:pt>
    <dgm:pt modelId="{7A1657FE-5818-4532-8DF8-0655248229C1}" type="parTrans" cxnId="{005DEB99-6AF3-48DB-8088-F9B70732C28F}">
      <dgm:prSet/>
      <dgm:spPr/>
      <dgm:t>
        <a:bodyPr/>
        <a:lstStyle/>
        <a:p>
          <a:endParaRPr lang="de-DE"/>
        </a:p>
      </dgm:t>
    </dgm:pt>
    <dgm:pt modelId="{CE5A203D-6ED2-4A90-B5A2-7BDB8037F5F0}" type="sibTrans" cxnId="{005DEB99-6AF3-48DB-8088-F9B70732C28F}">
      <dgm:prSet/>
      <dgm:spPr/>
      <dgm:t>
        <a:bodyPr/>
        <a:lstStyle/>
        <a:p>
          <a:endParaRPr lang="de-DE"/>
        </a:p>
      </dgm:t>
    </dgm:pt>
    <dgm:pt modelId="{04DA2667-959D-4FD0-A8B6-FC4E46BF2BD5}">
      <dgm:prSet/>
      <dgm:spPr/>
      <dgm:t>
        <a:bodyPr/>
        <a:lstStyle/>
        <a:p>
          <a:endParaRPr lang="de-DE"/>
        </a:p>
      </dgm:t>
    </dgm:pt>
    <dgm:pt modelId="{5D1ADFC7-DAB7-4013-9196-D2D3571CAFE4}" type="parTrans" cxnId="{24B0BE25-126D-4632-9AD5-FCA6B6B8D901}">
      <dgm:prSet/>
      <dgm:spPr/>
      <dgm:t>
        <a:bodyPr/>
        <a:lstStyle/>
        <a:p>
          <a:endParaRPr lang="de-DE"/>
        </a:p>
      </dgm:t>
    </dgm:pt>
    <dgm:pt modelId="{D9FD0EF4-626C-403C-B07B-50B11D89BCCF}" type="sibTrans" cxnId="{24B0BE25-126D-4632-9AD5-FCA6B6B8D901}">
      <dgm:prSet/>
      <dgm:spPr/>
      <dgm:t>
        <a:bodyPr/>
        <a:lstStyle/>
        <a:p>
          <a:endParaRPr lang="de-DE"/>
        </a:p>
      </dgm:t>
    </dgm:pt>
    <dgm:pt modelId="{FAEC811A-B819-4C14-AB30-1F043E876DE2}" type="pres">
      <dgm:prSet presAssocID="{F6E25CA1-DBAB-4C94-821A-1B901509C745}" presName="compositeShape" presStyleCnt="0">
        <dgm:presLayoutVars>
          <dgm:chMax val="7"/>
          <dgm:dir/>
          <dgm:resizeHandles val="exact"/>
        </dgm:presLayoutVars>
      </dgm:prSet>
      <dgm:spPr/>
    </dgm:pt>
    <dgm:pt modelId="{F28CEFB7-DC76-41BE-8E75-6A8E644F29E2}" type="pres">
      <dgm:prSet presAssocID="{67F1E42C-FFF9-420D-99BC-97B466A72CBD}" presName="circ1" presStyleLbl="vennNode1" presStyleIdx="0" presStyleCnt="7"/>
      <dgm:spPr/>
    </dgm:pt>
    <dgm:pt modelId="{D1915AF7-1F4B-4E02-9E07-EBE33E8AC9B6}" type="pres">
      <dgm:prSet presAssocID="{67F1E42C-FFF9-420D-99BC-97B466A72CB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1AFB121-E0CD-4C44-973C-E95FBACB2888}" type="pres">
      <dgm:prSet presAssocID="{EC8C1E9E-FD17-4E15-A74D-659FEECB5784}" presName="circ2" presStyleLbl="vennNode1" presStyleIdx="1" presStyleCnt="7"/>
      <dgm:spPr/>
    </dgm:pt>
    <dgm:pt modelId="{55227AF2-A596-4576-AB81-8ACE6D8802A9}" type="pres">
      <dgm:prSet presAssocID="{EC8C1E9E-FD17-4E15-A74D-659FEECB5784}" presName="circ2Tx" presStyleLbl="revTx" presStyleIdx="0" presStyleCnt="0" custLinFactNeighborX="-12847" custLinFactNeighborY="-36369">
        <dgm:presLayoutVars>
          <dgm:chMax val="0"/>
          <dgm:chPref val="0"/>
          <dgm:bulletEnabled val="1"/>
        </dgm:presLayoutVars>
      </dgm:prSet>
      <dgm:spPr/>
    </dgm:pt>
    <dgm:pt modelId="{D3A92C35-55DB-4B98-ACE6-8C453AB69E90}" type="pres">
      <dgm:prSet presAssocID="{7E28FB72-8280-4AEE-9C7B-2C1B9B79AA84}" presName="circ3" presStyleLbl="vennNode1" presStyleIdx="2" presStyleCnt="7"/>
      <dgm:spPr/>
    </dgm:pt>
    <dgm:pt modelId="{150B716D-0F96-478F-8CF4-E7A318F62754}" type="pres">
      <dgm:prSet presAssocID="{7E28FB72-8280-4AEE-9C7B-2C1B9B79AA84}" presName="circ3Tx" presStyleLbl="revTx" presStyleIdx="0" presStyleCnt="0" custLinFactNeighborX="546" custLinFactNeighborY="-16902">
        <dgm:presLayoutVars>
          <dgm:chMax val="0"/>
          <dgm:chPref val="0"/>
          <dgm:bulletEnabled val="1"/>
        </dgm:presLayoutVars>
      </dgm:prSet>
      <dgm:spPr/>
    </dgm:pt>
    <dgm:pt modelId="{CF0EDA13-0A2F-4BFA-B9F2-5F51852C21D1}" type="pres">
      <dgm:prSet presAssocID="{9C2D45EA-06B4-4BC1-83D7-7B636D472721}" presName="circ4" presStyleLbl="vennNode1" presStyleIdx="3" presStyleCnt="7"/>
      <dgm:spPr/>
    </dgm:pt>
    <dgm:pt modelId="{73147F77-778D-4505-BEE1-05C9EAFD913F}" type="pres">
      <dgm:prSet presAssocID="{9C2D45EA-06B4-4BC1-83D7-7B636D472721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A68F05E-360E-497B-83D6-1FD3489BCE13}" type="pres">
      <dgm:prSet presAssocID="{CF0820F4-F8C4-48EF-BE1C-358A747DFE6B}" presName="circ5" presStyleLbl="vennNode1" presStyleIdx="4" presStyleCnt="7"/>
      <dgm:spPr/>
    </dgm:pt>
    <dgm:pt modelId="{8BEEDA88-F65B-45DD-BC78-EF01D64D0FAE}" type="pres">
      <dgm:prSet presAssocID="{CF0820F4-F8C4-48EF-BE1C-358A747DFE6B}" presName="circ5Tx" presStyleLbl="revTx" presStyleIdx="0" presStyleCnt="0" custLinFactNeighborX="-10628" custLinFactNeighborY="-2639">
        <dgm:presLayoutVars>
          <dgm:chMax val="0"/>
          <dgm:chPref val="0"/>
          <dgm:bulletEnabled val="1"/>
        </dgm:presLayoutVars>
      </dgm:prSet>
      <dgm:spPr/>
    </dgm:pt>
    <dgm:pt modelId="{9E19F4F4-B8C9-43E5-94DC-7998CCD443F2}" type="pres">
      <dgm:prSet presAssocID="{3C7571EC-BC96-4579-8BC7-6C14C8ED93B4}" presName="circ6" presStyleLbl="vennNode1" presStyleIdx="5" presStyleCnt="7"/>
      <dgm:spPr/>
    </dgm:pt>
    <dgm:pt modelId="{6F54683E-B714-4057-901C-776DA7DD006F}" type="pres">
      <dgm:prSet presAssocID="{3C7571EC-BC96-4579-8BC7-6C14C8ED93B4}" presName="circ6Tx" presStyleLbl="revTx" presStyleIdx="0" presStyleCnt="0" custScaleX="118717" custLinFactNeighborX="-23469" custLinFactNeighborY="-946">
        <dgm:presLayoutVars>
          <dgm:chMax val="0"/>
          <dgm:chPref val="0"/>
          <dgm:bulletEnabled val="1"/>
        </dgm:presLayoutVars>
      </dgm:prSet>
      <dgm:spPr/>
    </dgm:pt>
    <dgm:pt modelId="{58A469A9-E3A8-40E7-88EB-993EC4819E46}" type="pres">
      <dgm:prSet presAssocID="{2FA9A707-52B8-4C16-8E04-54677D0640BA}" presName="circ7" presStyleLbl="vennNode1" presStyleIdx="6" presStyleCnt="7"/>
      <dgm:spPr/>
    </dgm:pt>
    <dgm:pt modelId="{A3A6B0BF-D837-4C40-90C1-CD33654FCB04}" type="pres">
      <dgm:prSet presAssocID="{2FA9A707-52B8-4C16-8E04-54677D0640BA}" presName="circ7Tx" presStyleLbl="revTx" presStyleIdx="0" presStyleCnt="0" custLinFactNeighborX="-8029" custLinFactNeighborY="-26652">
        <dgm:presLayoutVars>
          <dgm:chMax val="0"/>
          <dgm:chPref val="0"/>
          <dgm:bulletEnabled val="1"/>
        </dgm:presLayoutVars>
      </dgm:prSet>
      <dgm:spPr/>
    </dgm:pt>
  </dgm:ptLst>
  <dgm:cxnLst>
    <dgm:cxn modelId="{ECA89223-FE42-4D5D-9D85-557CCE0A7FD2}" srcId="{F6E25CA1-DBAB-4C94-821A-1B901509C745}" destId="{EC8C1E9E-FD17-4E15-A74D-659FEECB5784}" srcOrd="1" destOrd="0" parTransId="{7FBD0102-8025-4F35-84CF-C3FC1DD01EA2}" sibTransId="{35D23A09-05D1-4F96-9388-139C49EF4AEC}"/>
    <dgm:cxn modelId="{44304124-C40C-4CD1-87AC-929BFC213A6B}" type="presOf" srcId="{2FA9A707-52B8-4C16-8E04-54677D0640BA}" destId="{A3A6B0BF-D837-4C40-90C1-CD33654FCB04}" srcOrd="0" destOrd="0" presId="urn:microsoft.com/office/officeart/2005/8/layout/venn1"/>
    <dgm:cxn modelId="{24B0BE25-126D-4632-9AD5-FCA6B6B8D901}" srcId="{F6E25CA1-DBAB-4C94-821A-1B901509C745}" destId="{04DA2667-959D-4FD0-A8B6-FC4E46BF2BD5}" srcOrd="7" destOrd="0" parTransId="{5D1ADFC7-DAB7-4013-9196-D2D3571CAFE4}" sibTransId="{D9FD0EF4-626C-403C-B07B-50B11D89BCCF}"/>
    <dgm:cxn modelId="{C5332F63-29F3-4C9D-BD36-FCB030ADD91A}" type="presOf" srcId="{CF0820F4-F8C4-48EF-BE1C-358A747DFE6B}" destId="{8BEEDA88-F65B-45DD-BC78-EF01D64D0FAE}" srcOrd="0" destOrd="0" presId="urn:microsoft.com/office/officeart/2005/8/layout/venn1"/>
    <dgm:cxn modelId="{6EF66270-5A06-48D5-9B19-F34964C4A901}" type="presOf" srcId="{67F1E42C-FFF9-420D-99BC-97B466A72CBD}" destId="{D1915AF7-1F4B-4E02-9E07-EBE33E8AC9B6}" srcOrd="0" destOrd="0" presId="urn:microsoft.com/office/officeart/2005/8/layout/venn1"/>
    <dgm:cxn modelId="{75ADFB89-8978-4CEA-A55B-47345482B360}" srcId="{F6E25CA1-DBAB-4C94-821A-1B901509C745}" destId="{67F1E42C-FFF9-420D-99BC-97B466A72CBD}" srcOrd="0" destOrd="0" parTransId="{CAA4CFA8-CCD4-45FA-8470-D874F71ABE74}" sibTransId="{F37C33C7-D43C-464C-A2C2-B0EDBCDCB216}"/>
    <dgm:cxn modelId="{4D84698B-8138-4F92-885A-F9643B58D8B2}" srcId="{F6E25CA1-DBAB-4C94-821A-1B901509C745}" destId="{CF0820F4-F8C4-48EF-BE1C-358A747DFE6B}" srcOrd="4" destOrd="0" parTransId="{49E5D948-5754-46C8-A803-1B4D36C0F956}" sibTransId="{7C23CB5F-E65D-493D-8DBA-3408FB8F97F2}"/>
    <dgm:cxn modelId="{B057D38D-476F-4561-AE07-43EFF34D245D}" type="presOf" srcId="{F6E25CA1-DBAB-4C94-821A-1B901509C745}" destId="{FAEC811A-B819-4C14-AB30-1F043E876DE2}" srcOrd="0" destOrd="0" presId="urn:microsoft.com/office/officeart/2005/8/layout/venn1"/>
    <dgm:cxn modelId="{005DEB99-6AF3-48DB-8088-F9B70732C28F}" srcId="{F6E25CA1-DBAB-4C94-821A-1B901509C745}" destId="{2FA9A707-52B8-4C16-8E04-54677D0640BA}" srcOrd="6" destOrd="0" parTransId="{7A1657FE-5818-4532-8DF8-0655248229C1}" sibTransId="{CE5A203D-6ED2-4A90-B5A2-7BDB8037F5F0}"/>
    <dgm:cxn modelId="{6886BCB5-D83F-467F-85DF-62A14B576C83}" type="presOf" srcId="{3C7571EC-BC96-4579-8BC7-6C14C8ED93B4}" destId="{6F54683E-B714-4057-901C-776DA7DD006F}" srcOrd="0" destOrd="0" presId="urn:microsoft.com/office/officeart/2005/8/layout/venn1"/>
    <dgm:cxn modelId="{04859ED0-5A70-4925-A10E-C39AABD9830A}" srcId="{F6E25CA1-DBAB-4C94-821A-1B901509C745}" destId="{7E28FB72-8280-4AEE-9C7B-2C1B9B79AA84}" srcOrd="2" destOrd="0" parTransId="{5CF7C32C-D805-45B6-A7DE-A79C9DE8CDBD}" sibTransId="{4F9DAE03-A867-4F43-9B87-56FB66CA4ECD}"/>
    <dgm:cxn modelId="{2C9FAAEB-8F2B-4358-B596-8DDA857D8682}" srcId="{F6E25CA1-DBAB-4C94-821A-1B901509C745}" destId="{3C7571EC-BC96-4579-8BC7-6C14C8ED93B4}" srcOrd="5" destOrd="0" parTransId="{000AEFAC-E23C-4A91-A10D-2D633EC4DE5C}" sibTransId="{36D39DEF-F731-4EAA-9803-7EE98C7816F8}"/>
    <dgm:cxn modelId="{977EBBED-D8CA-40C2-BDAF-8B0A6B7A7414}" type="presOf" srcId="{7E28FB72-8280-4AEE-9C7B-2C1B9B79AA84}" destId="{150B716D-0F96-478F-8CF4-E7A318F62754}" srcOrd="0" destOrd="0" presId="urn:microsoft.com/office/officeart/2005/8/layout/venn1"/>
    <dgm:cxn modelId="{BF7DFAF0-FD3A-4D59-8FDA-41EC036CAC93}" srcId="{F6E25CA1-DBAB-4C94-821A-1B901509C745}" destId="{9C2D45EA-06B4-4BC1-83D7-7B636D472721}" srcOrd="3" destOrd="0" parTransId="{F003FE86-F496-4DB3-ACF0-3388395A5367}" sibTransId="{8D71775A-60AF-42AA-B521-752AFCF1DC1A}"/>
    <dgm:cxn modelId="{2337F6F5-99C2-4522-B727-FB68BC395E1C}" type="presOf" srcId="{9C2D45EA-06B4-4BC1-83D7-7B636D472721}" destId="{73147F77-778D-4505-BEE1-05C9EAFD913F}" srcOrd="0" destOrd="0" presId="urn:microsoft.com/office/officeart/2005/8/layout/venn1"/>
    <dgm:cxn modelId="{737890FC-897D-42BF-AAFF-16BB396E9A6F}" type="presOf" srcId="{EC8C1E9E-FD17-4E15-A74D-659FEECB5784}" destId="{55227AF2-A596-4576-AB81-8ACE6D8802A9}" srcOrd="0" destOrd="0" presId="urn:microsoft.com/office/officeart/2005/8/layout/venn1"/>
    <dgm:cxn modelId="{EDD6308A-2FEC-4F4E-9E2F-86E1A6C95E3B}" type="presParOf" srcId="{FAEC811A-B819-4C14-AB30-1F043E876DE2}" destId="{F28CEFB7-DC76-41BE-8E75-6A8E644F29E2}" srcOrd="0" destOrd="0" presId="urn:microsoft.com/office/officeart/2005/8/layout/venn1"/>
    <dgm:cxn modelId="{B5601FDA-7F92-4E8F-BE6D-77E292806F0A}" type="presParOf" srcId="{FAEC811A-B819-4C14-AB30-1F043E876DE2}" destId="{D1915AF7-1F4B-4E02-9E07-EBE33E8AC9B6}" srcOrd="1" destOrd="0" presId="urn:microsoft.com/office/officeart/2005/8/layout/venn1"/>
    <dgm:cxn modelId="{974EFCA0-D322-448C-ADB0-77CCB91DD31A}" type="presParOf" srcId="{FAEC811A-B819-4C14-AB30-1F043E876DE2}" destId="{91AFB121-E0CD-4C44-973C-E95FBACB2888}" srcOrd="2" destOrd="0" presId="urn:microsoft.com/office/officeart/2005/8/layout/venn1"/>
    <dgm:cxn modelId="{FCC4DDF9-66E9-4A74-B615-B07B9714207B}" type="presParOf" srcId="{FAEC811A-B819-4C14-AB30-1F043E876DE2}" destId="{55227AF2-A596-4576-AB81-8ACE6D8802A9}" srcOrd="3" destOrd="0" presId="urn:microsoft.com/office/officeart/2005/8/layout/venn1"/>
    <dgm:cxn modelId="{F842CC82-7E4F-4851-B1AC-793E9CD33DAF}" type="presParOf" srcId="{FAEC811A-B819-4C14-AB30-1F043E876DE2}" destId="{D3A92C35-55DB-4B98-ACE6-8C453AB69E90}" srcOrd="4" destOrd="0" presId="urn:microsoft.com/office/officeart/2005/8/layout/venn1"/>
    <dgm:cxn modelId="{3DC8A44A-6544-41AF-B420-EF182F4420CE}" type="presParOf" srcId="{FAEC811A-B819-4C14-AB30-1F043E876DE2}" destId="{150B716D-0F96-478F-8CF4-E7A318F62754}" srcOrd="5" destOrd="0" presId="urn:microsoft.com/office/officeart/2005/8/layout/venn1"/>
    <dgm:cxn modelId="{E735E9FD-9825-4BF2-8777-0514278F3EEA}" type="presParOf" srcId="{FAEC811A-B819-4C14-AB30-1F043E876DE2}" destId="{CF0EDA13-0A2F-4BFA-B9F2-5F51852C21D1}" srcOrd="6" destOrd="0" presId="urn:microsoft.com/office/officeart/2005/8/layout/venn1"/>
    <dgm:cxn modelId="{AD8CF97C-D68F-48AE-BF51-B3B47F7C3A3D}" type="presParOf" srcId="{FAEC811A-B819-4C14-AB30-1F043E876DE2}" destId="{73147F77-778D-4505-BEE1-05C9EAFD913F}" srcOrd="7" destOrd="0" presId="urn:microsoft.com/office/officeart/2005/8/layout/venn1"/>
    <dgm:cxn modelId="{D745FEF2-E0FC-49D3-B938-2EE7375FADC4}" type="presParOf" srcId="{FAEC811A-B819-4C14-AB30-1F043E876DE2}" destId="{1A68F05E-360E-497B-83D6-1FD3489BCE13}" srcOrd="8" destOrd="0" presId="urn:microsoft.com/office/officeart/2005/8/layout/venn1"/>
    <dgm:cxn modelId="{5AFC1F56-547C-4FD0-86F9-4207F59CBF1D}" type="presParOf" srcId="{FAEC811A-B819-4C14-AB30-1F043E876DE2}" destId="{8BEEDA88-F65B-45DD-BC78-EF01D64D0FAE}" srcOrd="9" destOrd="0" presId="urn:microsoft.com/office/officeart/2005/8/layout/venn1"/>
    <dgm:cxn modelId="{1D0523DF-2453-4664-86CA-E7F1A156B0EC}" type="presParOf" srcId="{FAEC811A-B819-4C14-AB30-1F043E876DE2}" destId="{9E19F4F4-B8C9-43E5-94DC-7998CCD443F2}" srcOrd="10" destOrd="0" presId="urn:microsoft.com/office/officeart/2005/8/layout/venn1"/>
    <dgm:cxn modelId="{B2B0D712-BD88-4BB4-878C-8E8F55979FFC}" type="presParOf" srcId="{FAEC811A-B819-4C14-AB30-1F043E876DE2}" destId="{6F54683E-B714-4057-901C-776DA7DD006F}" srcOrd="11" destOrd="0" presId="urn:microsoft.com/office/officeart/2005/8/layout/venn1"/>
    <dgm:cxn modelId="{20D6A07D-D845-4E50-BF9D-7BF85CCD3EA7}" type="presParOf" srcId="{FAEC811A-B819-4C14-AB30-1F043E876DE2}" destId="{58A469A9-E3A8-40E7-88EB-993EC4819E46}" srcOrd="12" destOrd="0" presId="urn:microsoft.com/office/officeart/2005/8/layout/venn1"/>
    <dgm:cxn modelId="{0CF3F112-AF79-432B-8CF7-F1356185F1FB}" type="presParOf" srcId="{FAEC811A-B819-4C14-AB30-1F043E876DE2}" destId="{A3A6B0BF-D837-4C40-90C1-CD33654FCB04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CEFB7-DC76-41BE-8E75-6A8E644F29E2}">
      <dsp:nvSpPr>
        <dsp:cNvPr id="0" name=""/>
        <dsp:cNvSpPr/>
      </dsp:nvSpPr>
      <dsp:spPr>
        <a:xfrm>
          <a:off x="4868705" y="1733604"/>
          <a:ext cx="2220865" cy="222113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1915AF7-1F4B-4E02-9E07-EBE33E8AC9B6}">
      <dsp:nvSpPr>
        <dsp:cNvPr id="0" name=""/>
        <dsp:cNvSpPr/>
      </dsp:nvSpPr>
      <dsp:spPr>
        <a:xfrm>
          <a:off x="4706767" y="0"/>
          <a:ext cx="2544741" cy="13618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b="0" i="0" kern="1200" baseline="0" dirty="0"/>
            <a:t>HSC Fräsen</a:t>
          </a:r>
          <a:endParaRPr lang="de-DE" sz="3300" kern="1200" dirty="0"/>
        </a:p>
      </dsp:txBody>
      <dsp:txXfrm>
        <a:off x="4706767" y="0"/>
        <a:ext cx="2544741" cy="1361825"/>
      </dsp:txXfrm>
    </dsp:sp>
    <dsp:sp modelId="{91AFB121-E0CD-4C44-973C-E95FBACB2888}">
      <dsp:nvSpPr>
        <dsp:cNvPr id="0" name=""/>
        <dsp:cNvSpPr/>
      </dsp:nvSpPr>
      <dsp:spPr>
        <a:xfrm>
          <a:off x="5520159" y="2046824"/>
          <a:ext cx="2220865" cy="222113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5227AF2-A596-4576-AB81-8ACE6D8802A9}">
      <dsp:nvSpPr>
        <dsp:cNvPr id="0" name=""/>
        <dsp:cNvSpPr/>
      </dsp:nvSpPr>
      <dsp:spPr>
        <a:xfrm>
          <a:off x="7705840" y="748923"/>
          <a:ext cx="2405937" cy="149800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b="0" i="0" kern="1200" baseline="0" dirty="0"/>
            <a:t>Optik &amp; Lichtleiter</a:t>
          </a:r>
          <a:endParaRPr lang="de-DE" sz="3300" kern="1200" dirty="0"/>
        </a:p>
      </dsp:txBody>
      <dsp:txXfrm>
        <a:off x="7705840" y="748923"/>
        <a:ext cx="2405937" cy="1498008"/>
      </dsp:txXfrm>
    </dsp:sp>
    <dsp:sp modelId="{D3A92C35-55DB-4B98-ACE6-8C453AB69E90}">
      <dsp:nvSpPr>
        <dsp:cNvPr id="0" name=""/>
        <dsp:cNvSpPr/>
      </dsp:nvSpPr>
      <dsp:spPr>
        <a:xfrm>
          <a:off x="5680246" y="2751569"/>
          <a:ext cx="2220865" cy="222113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50B716D-0F96-478F-8CF4-E7A318F62754}">
      <dsp:nvSpPr>
        <dsp:cNvPr id="0" name=""/>
        <dsp:cNvSpPr/>
      </dsp:nvSpPr>
      <dsp:spPr>
        <a:xfrm>
          <a:off x="8259155" y="2929834"/>
          <a:ext cx="2359669" cy="160014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b="0" i="0" kern="1200" baseline="0" dirty="0"/>
            <a:t>Werkzeug- &amp; Formenbau</a:t>
          </a:r>
          <a:endParaRPr lang="de-DE" sz="3300" kern="1200" dirty="0"/>
        </a:p>
      </dsp:txBody>
      <dsp:txXfrm>
        <a:off x="8259155" y="2929834"/>
        <a:ext cx="2359669" cy="1600145"/>
      </dsp:txXfrm>
    </dsp:sp>
    <dsp:sp modelId="{CF0EDA13-0A2F-4BFA-B9F2-5F51852C21D1}">
      <dsp:nvSpPr>
        <dsp:cNvPr id="0" name=""/>
        <dsp:cNvSpPr/>
      </dsp:nvSpPr>
      <dsp:spPr>
        <a:xfrm>
          <a:off x="5229596" y="3316726"/>
          <a:ext cx="2220865" cy="222113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3147F77-778D-4505-BEE1-05C9EAFD913F}">
      <dsp:nvSpPr>
        <dsp:cNvPr id="0" name=""/>
        <dsp:cNvSpPr/>
      </dsp:nvSpPr>
      <dsp:spPr>
        <a:xfrm>
          <a:off x="7228375" y="5345166"/>
          <a:ext cx="2544741" cy="14639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b="0" i="0" kern="1200" baseline="0" dirty="0"/>
            <a:t>Luft- &amp; Raumfahrt</a:t>
          </a:r>
          <a:endParaRPr lang="de-DE" sz="3300" kern="1200" dirty="0"/>
        </a:p>
      </dsp:txBody>
      <dsp:txXfrm>
        <a:off x="7228375" y="5345166"/>
        <a:ext cx="2544741" cy="1463962"/>
      </dsp:txXfrm>
    </dsp:sp>
    <dsp:sp modelId="{1A68F05E-360E-497B-83D6-1FD3489BCE13}">
      <dsp:nvSpPr>
        <dsp:cNvPr id="0" name=""/>
        <dsp:cNvSpPr/>
      </dsp:nvSpPr>
      <dsp:spPr>
        <a:xfrm>
          <a:off x="4507814" y="3316726"/>
          <a:ext cx="2220865" cy="222113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BEEDA88-F65B-45DD-BC78-EF01D64D0FAE}">
      <dsp:nvSpPr>
        <dsp:cNvPr id="0" name=""/>
        <dsp:cNvSpPr/>
      </dsp:nvSpPr>
      <dsp:spPr>
        <a:xfrm>
          <a:off x="1914704" y="5306532"/>
          <a:ext cx="2544741" cy="14639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b="0" i="0" kern="1200" baseline="0" dirty="0"/>
            <a:t>Vorrichtungs- &amp; </a:t>
          </a:r>
          <a:r>
            <a:rPr lang="de-DE" sz="3300" b="0" i="0" kern="1200" baseline="0" dirty="0" err="1"/>
            <a:t>Lehrenbau</a:t>
          </a:r>
          <a:endParaRPr lang="de-DE" sz="3300" kern="1200" dirty="0"/>
        </a:p>
      </dsp:txBody>
      <dsp:txXfrm>
        <a:off x="1914704" y="5306532"/>
        <a:ext cx="2544741" cy="1463962"/>
      </dsp:txXfrm>
    </dsp:sp>
    <dsp:sp modelId="{9E19F4F4-B8C9-43E5-94DC-7998CCD443F2}">
      <dsp:nvSpPr>
        <dsp:cNvPr id="0" name=""/>
        <dsp:cNvSpPr/>
      </dsp:nvSpPr>
      <dsp:spPr>
        <a:xfrm>
          <a:off x="4057164" y="2751569"/>
          <a:ext cx="2220865" cy="222113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F54683E-B714-4057-901C-776DA7DD006F}">
      <dsp:nvSpPr>
        <dsp:cNvPr id="0" name=""/>
        <dsp:cNvSpPr/>
      </dsp:nvSpPr>
      <dsp:spPr>
        <a:xfrm>
          <a:off x="577714" y="3185153"/>
          <a:ext cx="2801328" cy="160014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b="0" i="0" kern="1200" baseline="0" dirty="0"/>
            <a:t>Maschinen- &amp; Anlagenbau</a:t>
          </a:r>
          <a:endParaRPr lang="de-DE" sz="3300" kern="1200" dirty="0"/>
        </a:p>
      </dsp:txBody>
      <dsp:txXfrm>
        <a:off x="577714" y="3185153"/>
        <a:ext cx="2801328" cy="1600145"/>
      </dsp:txXfrm>
    </dsp:sp>
    <dsp:sp modelId="{58A469A9-E3A8-40E7-88EB-993EC4819E46}">
      <dsp:nvSpPr>
        <dsp:cNvPr id="0" name=""/>
        <dsp:cNvSpPr/>
      </dsp:nvSpPr>
      <dsp:spPr>
        <a:xfrm>
          <a:off x="4217251" y="2046824"/>
          <a:ext cx="2220865" cy="222113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3A6B0BF-D837-4C40-90C1-CD33654FCB04}">
      <dsp:nvSpPr>
        <dsp:cNvPr id="0" name=""/>
        <dsp:cNvSpPr/>
      </dsp:nvSpPr>
      <dsp:spPr>
        <a:xfrm>
          <a:off x="1344234" y="894485"/>
          <a:ext cx="2405937" cy="149800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b="0" i="0" kern="1200" baseline="0" dirty="0"/>
            <a:t>Kleinserien &amp;</a:t>
          </a:r>
        </a:p>
        <a:p>
          <a:pPr marL="0" lvl="0" indent="0" algn="ctr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b="0" i="0" kern="1200" baseline="0" dirty="0"/>
            <a:t>Prototypen</a:t>
          </a:r>
          <a:endParaRPr lang="de-DE" sz="3300" kern="1200" dirty="0"/>
        </a:p>
      </dsp:txBody>
      <dsp:txXfrm>
        <a:off x="1344234" y="894485"/>
        <a:ext cx="2405937" cy="1498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850900" y="1270000"/>
            <a:ext cx="11303000" cy="35052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50900" y="4864100"/>
            <a:ext cx="11303000" cy="1574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2286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4572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6858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9144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–Christian Bauer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>
                <a:solidFill>
                  <a:srgbClr val="73BFFF"/>
                </a:solidFill>
                <a:effectLst>
                  <a:outerShdw blurRad="38100" dist="36285" dir="2700000" rotWithShape="0">
                    <a:srgbClr val="000000">
                      <a:alpha val="48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–Christian Bauer</a:t>
            </a:r>
          </a:p>
        </p:txBody>
      </p:sp>
      <p:sp>
        <p:nvSpPr>
          <p:cNvPr id="93" name="„Zitat hier eingeben.“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2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38100" dist="54428" dir="2700000" rotWithShape="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r>
              <a:t>„Zitat hier eingeben.“ </a:t>
            </a:r>
          </a:p>
        </p:txBody>
      </p:sp>
      <p:sp>
        <p:nvSpPr>
          <p:cNvPr id="9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"/>
          <p:cNvSpPr>
            <a:spLocks noGrp="1"/>
          </p:cNvSpPr>
          <p:nvPr>
            <p:ph type="pic" idx="21"/>
          </p:nvPr>
        </p:nvSpPr>
        <p:spPr>
          <a:xfrm>
            <a:off x="774700" y="646263"/>
            <a:ext cx="11417300" cy="855901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xt"/>
          <p:cNvSpPr txBox="1">
            <a:spLocks noGrp="1"/>
          </p:cNvSpPr>
          <p:nvPr>
            <p:ph type="title"/>
          </p:nvPr>
        </p:nvSpPr>
        <p:spPr>
          <a:xfrm>
            <a:off x="787400" y="6807200"/>
            <a:ext cx="11430000" cy="12192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>
            <a:spLocks noGrp="1"/>
          </p:cNvSpPr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ild"/>
          <p:cNvSpPr>
            <a:spLocks noGrp="1"/>
          </p:cNvSpPr>
          <p:nvPr>
            <p:ph type="pic" sz="half" idx="21"/>
          </p:nvPr>
        </p:nvSpPr>
        <p:spPr>
          <a:xfrm>
            <a:off x="7010400" y="1257300"/>
            <a:ext cx="5407529" cy="721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8" name="Titeltext"/>
          <p:cNvSpPr txBox="1">
            <a:spLocks noGrp="1"/>
          </p:cNvSpPr>
          <p:nvPr>
            <p:ph type="title"/>
          </p:nvPr>
        </p:nvSpPr>
        <p:spPr>
          <a:xfrm>
            <a:off x="787400" y="1384300"/>
            <a:ext cx="5638800" cy="35052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39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787400" y="4876800"/>
            <a:ext cx="5638800" cy="3759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2286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4572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6858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9144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6" name="Textebene 1…"/>
          <p:cNvSpPr txBox="1"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ild"/>
          <p:cNvSpPr>
            <a:spLocks noGrp="1"/>
          </p:cNvSpPr>
          <p:nvPr>
            <p:ph type="pic" sz="half" idx="21"/>
          </p:nvPr>
        </p:nvSpPr>
        <p:spPr>
          <a:xfrm>
            <a:off x="7213600" y="2273300"/>
            <a:ext cx="5016500" cy="669201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5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6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787400" y="2768600"/>
            <a:ext cx="54229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ild"/>
          <p:cNvSpPr>
            <a:spLocks noGrp="1"/>
          </p:cNvSpPr>
          <p:nvPr>
            <p:ph type="pic" sz="quarter" idx="21"/>
          </p:nvPr>
        </p:nvSpPr>
        <p:spPr>
          <a:xfrm>
            <a:off x="6808750" y="5099998"/>
            <a:ext cx="5370687" cy="402801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3" name="Bild"/>
          <p:cNvSpPr>
            <a:spLocks noGrp="1"/>
          </p:cNvSpPr>
          <p:nvPr>
            <p:ph type="pic" sz="quarter" idx="22"/>
          </p:nvPr>
        </p:nvSpPr>
        <p:spPr>
          <a:xfrm>
            <a:off x="6858000" y="965200"/>
            <a:ext cx="5318754" cy="398721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Bild"/>
          <p:cNvSpPr>
            <a:spLocks noGrp="1"/>
          </p:cNvSpPr>
          <p:nvPr>
            <p:ph type="pic" sz="half" idx="23"/>
          </p:nvPr>
        </p:nvSpPr>
        <p:spPr>
          <a:xfrm>
            <a:off x="1155700" y="1244600"/>
            <a:ext cx="5407496" cy="721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534899" y="9309100"/>
            <a:ext cx="312015" cy="312344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bene 1…"/>
          <p:cNvSpPr txBox="1">
            <a:spLocks noGrp="1"/>
          </p:cNvSpPr>
          <p:nvPr>
            <p:ph type="body" idx="1"/>
          </p:nvPr>
        </p:nvSpPr>
        <p:spPr>
          <a:xfrm>
            <a:off x="787400" y="1371600"/>
            <a:ext cx="11430000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4"/>
              </a:buBlip>
            </a:lvl1pPr>
            <a:lvl2pPr>
              <a:buBlip>
                <a:blip r:embed="rId14"/>
              </a:buBlip>
            </a:lvl2pPr>
            <a:lvl3pPr>
              <a:buBlip>
                <a:blip r:embed="rId14"/>
              </a:buBlip>
            </a:lvl3pPr>
            <a:lvl4pPr>
              <a:buBlip>
                <a:blip r:embed="rId14"/>
              </a:buBlip>
            </a:lvl4pPr>
            <a:lvl5pPr>
              <a:buBlip>
                <a:blip r:embed="rId14"/>
              </a:buBlip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" name="Titeltext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889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1333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1778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2222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2667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3111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3556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4000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d.wikipedia.org/wiki/Bendera_Hesse" TargetMode="External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www.science-at-home.de/wiki/index.php/Deutschland" TargetMode="Externa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Johannes &amp; Michael Otto GbR"/>
          <p:cNvSpPr txBox="1">
            <a:spLocks noGrp="1"/>
          </p:cNvSpPr>
          <p:nvPr>
            <p:ph type="subTitle" sz="quarter" idx="1"/>
          </p:nvPr>
        </p:nvSpPr>
        <p:spPr>
          <a:xfrm>
            <a:off x="0" y="7843949"/>
            <a:ext cx="12894735" cy="15748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ctr"/>
          </a:lstStyle>
          <a:p>
            <a:r>
              <a:rPr dirty="0">
                <a:solidFill>
                  <a:schemeClr val="tx1"/>
                </a:solidFill>
              </a:rPr>
              <a:t>Johannes &amp; Michael Otto GbR</a:t>
            </a:r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&amp;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JMC Otto GbR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21" name="Logo Freigestellt weiss-small.png" descr="Logo Freigestellt weiss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94" y="819955"/>
            <a:ext cx="11601379" cy="1574799"/>
          </a:xfrm>
          <a:prstGeom prst="rect">
            <a:avLst/>
          </a:prstGeom>
          <a:ln w="25400">
            <a:miter lim="400000"/>
          </a:ln>
          <a:effectLst>
            <a:outerShdw blurRad="584200" dist="108769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" name="Grafik 4" descr="Ein Bild, das draußen, Wolke, Himmel, Baum enthält.&#10;&#10;KI-generierte Inhalte können fehlerhaft sein.">
            <a:extLst>
              <a:ext uri="{FF2B5EF4-FFF2-40B4-BE49-F238E27FC236}">
                <a16:creationId xmlns:a16="http://schemas.microsoft.com/office/drawing/2014/main" id="{115E02A8-A0B7-05C6-CF1B-0B420A3CA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62" y="2899892"/>
            <a:ext cx="6502400" cy="477376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Was wir haben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1241425"/>
          </a:xfrm>
          <a:prstGeom prst="rect">
            <a:avLst/>
          </a:prstGeom>
        </p:spPr>
        <p:txBody>
          <a:bodyPr/>
          <a:lstStyle/>
          <a:p>
            <a:pPr algn="ctr">
              <a:defRPr sz="6100"/>
            </a:pPr>
            <a:r>
              <a:rPr lang="de-DE" dirty="0"/>
              <a:t>Maschinenpark</a:t>
            </a:r>
            <a:endParaRPr dirty="0"/>
          </a:p>
        </p:txBody>
      </p:sp>
      <p:pic>
        <p:nvPicPr>
          <p:cNvPr id="211" name="Logo Freigestellt weiss-small.png" descr="Logo Freigestellt weiss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" y="8889822"/>
            <a:ext cx="2904126" cy="394213"/>
          </a:xfrm>
          <a:prstGeom prst="rect">
            <a:avLst/>
          </a:prstGeom>
          <a:ln w="25400">
            <a:miter lim="400000"/>
          </a:ln>
          <a:effectLst>
            <a:outerShdw blurRad="584200" dist="108769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13" name="Hersteller und Typ:…"/>
          <p:cNvSpPr txBox="1">
            <a:spLocks noGrp="1"/>
          </p:cNvSpPr>
          <p:nvPr>
            <p:ph type="body" sz="quarter" idx="1"/>
          </p:nvPr>
        </p:nvSpPr>
        <p:spPr>
          <a:xfrm>
            <a:off x="668205" y="2413000"/>
            <a:ext cx="7983075" cy="25845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 defTabSz="397763">
              <a:spcBef>
                <a:spcPts val="1000"/>
              </a:spcBef>
              <a:buSzTx/>
              <a:buNone/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/>
              <a:t>Hersteller</a:t>
            </a:r>
            <a:r>
              <a:rPr sz="2000" dirty="0"/>
              <a:t> und </a:t>
            </a:r>
            <a:r>
              <a:rPr sz="2000" dirty="0" err="1"/>
              <a:t>Typ</a:t>
            </a:r>
            <a:r>
              <a:rPr sz="2000" dirty="0"/>
              <a:t>: </a:t>
            </a:r>
            <a:endParaRPr sz="2000" b="0" dirty="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397763">
              <a:spcBef>
                <a:spcPts val="1000"/>
              </a:spcBef>
              <a:buSzTx/>
              <a:buNone/>
              <a:defRPr sz="200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Haas Automation inc.  </a:t>
            </a:r>
            <a:r>
              <a:rPr sz="2000" b="1" dirty="0"/>
              <a:t>3-Achs </a:t>
            </a:r>
            <a:r>
              <a:rPr sz="2000" dirty="0" err="1"/>
              <a:t>Bearbeitungszentrum</a:t>
            </a:r>
            <a:r>
              <a:rPr sz="2000" dirty="0"/>
              <a:t> „Super </a:t>
            </a:r>
            <a:r>
              <a:rPr sz="2000" dirty="0" err="1"/>
              <a:t>Minimill</a:t>
            </a:r>
            <a:r>
              <a:rPr sz="2000" dirty="0"/>
              <a:t>“ </a:t>
            </a:r>
            <a:endParaRPr sz="2000" dirty="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397763">
              <a:spcBef>
                <a:spcPts val="1000"/>
              </a:spcBef>
              <a:buSzTx/>
              <a:buNone/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/>
              <a:t>Baujahr</a:t>
            </a:r>
            <a:r>
              <a:rPr sz="2000" dirty="0"/>
              <a:t>: </a:t>
            </a:r>
            <a:r>
              <a:rPr sz="2000" b="0" dirty="0"/>
              <a:t>2008</a:t>
            </a:r>
            <a:br>
              <a:rPr sz="2000" b="0" dirty="0"/>
            </a:br>
            <a:r>
              <a:rPr sz="2000" dirty="0" err="1"/>
              <a:t>Steuerung</a:t>
            </a:r>
            <a:r>
              <a:rPr sz="2000" dirty="0"/>
              <a:t>: </a:t>
            </a:r>
            <a:r>
              <a:rPr sz="2000" b="0" dirty="0"/>
              <a:t>Haas</a:t>
            </a:r>
            <a:br>
              <a:rPr sz="2000" b="0" dirty="0"/>
            </a:br>
            <a:r>
              <a:rPr sz="2000" dirty="0" err="1"/>
              <a:t>Spindeltyp</a:t>
            </a:r>
            <a:r>
              <a:rPr sz="2000" dirty="0"/>
              <a:t>: </a:t>
            </a:r>
            <a:r>
              <a:rPr sz="2000" b="0" dirty="0"/>
              <a:t>SK 40 10.000 U/min</a:t>
            </a:r>
            <a:br>
              <a:rPr sz="2000" b="0" dirty="0"/>
            </a:br>
            <a:r>
              <a:rPr sz="2000" dirty="0"/>
              <a:t>Max-</a:t>
            </a:r>
            <a:r>
              <a:rPr sz="2000" dirty="0" err="1"/>
              <a:t>Eilgang</a:t>
            </a:r>
            <a:r>
              <a:rPr sz="2000" dirty="0"/>
              <a:t>: </a:t>
            </a:r>
            <a:r>
              <a:rPr sz="2000" b="0" dirty="0"/>
              <a:t>35.000 mm/min</a:t>
            </a:r>
            <a:br>
              <a:rPr sz="2000" dirty="0"/>
            </a:br>
            <a:r>
              <a:rPr sz="2000" dirty="0" err="1"/>
              <a:t>Verfahrwege</a:t>
            </a:r>
            <a:r>
              <a:rPr sz="2000" dirty="0"/>
              <a:t> X/Y/Z: </a:t>
            </a:r>
            <a:r>
              <a:rPr sz="2000" b="0" dirty="0"/>
              <a:t>406/305/254 mm                                  </a:t>
            </a:r>
          </a:p>
        </p:txBody>
      </p:sp>
      <p:grpSp>
        <p:nvGrpSpPr>
          <p:cNvPr id="216" name="SuperMiniMill_LC.jpg"/>
          <p:cNvGrpSpPr/>
          <p:nvPr/>
        </p:nvGrpSpPr>
        <p:grpSpPr>
          <a:xfrm>
            <a:off x="9039229" y="2306108"/>
            <a:ext cx="3587426" cy="3323349"/>
            <a:chOff x="0" y="0"/>
            <a:chExt cx="3587424" cy="3323348"/>
          </a:xfrm>
        </p:grpSpPr>
        <p:pic>
          <p:nvPicPr>
            <p:cNvPr id="215" name="SuperMiniMill_LC.jpg" descr="SuperMiniMill_LC.jpg"/>
            <p:cNvPicPr>
              <a:picLocks noChangeAspect="1"/>
            </p:cNvPicPr>
            <p:nvPr/>
          </p:nvPicPr>
          <p:blipFill>
            <a:blip r:embed="rId3"/>
            <a:srcRect t="5423" b="5423"/>
            <a:stretch>
              <a:fillRect/>
            </a:stretch>
          </p:blipFill>
          <p:spPr>
            <a:xfrm>
              <a:off x="190500" y="190500"/>
              <a:ext cx="3206426" cy="29169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4" name="SuperMiniMill_LC.jpg" descr="SuperMiniMill_LC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3587425" cy="3323350"/>
            </a:xfrm>
            <a:prstGeom prst="rect">
              <a:avLst/>
            </a:prstGeom>
            <a:effectLst/>
          </p:spPr>
        </p:pic>
      </p:grpSp>
      <p:sp>
        <p:nvSpPr>
          <p:cNvPr id="220" name="CAD/CAM Software:…"/>
          <p:cNvSpPr txBox="1"/>
          <p:nvPr/>
        </p:nvSpPr>
        <p:spPr>
          <a:xfrm>
            <a:off x="4453082" y="5819959"/>
            <a:ext cx="7983075" cy="2445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 defTabSz="393192">
              <a:spcBef>
                <a:spcPts val="1000"/>
              </a:spcBef>
              <a:defRPr sz="1978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1800" dirty="0"/>
              <a:t>CAD/CAM Software: </a:t>
            </a:r>
            <a:endParaRPr lang="de-DE" sz="1800" dirty="0"/>
          </a:p>
          <a:p>
            <a:pPr algn="l" defTabSz="393192">
              <a:spcBef>
                <a:spcPts val="1000"/>
              </a:spcBef>
              <a:defRPr sz="1978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endParaRPr lang="de-DE" sz="1800" b="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393192">
              <a:lnSpc>
                <a:spcPct val="150000"/>
              </a:lnSpc>
              <a:spcBef>
                <a:spcPts val="1000"/>
              </a:spcBef>
              <a:defRPr sz="1978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400" b="0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AUTODESK</a:t>
            </a:r>
          </a:p>
          <a:p>
            <a:pPr algn="l" defTabSz="393192">
              <a:lnSpc>
                <a:spcPct val="150000"/>
              </a:lnSpc>
              <a:spcBef>
                <a:spcPts val="1000"/>
              </a:spcBef>
              <a:defRPr sz="1978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400" dirty="0" err="1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Powermill</a:t>
            </a:r>
            <a:r>
              <a:rPr lang="de-DE" sz="2400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 &amp; </a:t>
            </a:r>
            <a:r>
              <a:rPr lang="de-DE" sz="2400" dirty="0" err="1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Powershape</a:t>
            </a:r>
            <a:endParaRPr sz="2400" b="0" dirty="0"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  <a:p>
            <a:pPr algn="l" defTabSz="393192">
              <a:lnSpc>
                <a:spcPct val="150000"/>
              </a:lnSpc>
              <a:spcBef>
                <a:spcPts val="1000"/>
              </a:spcBef>
              <a:defRPr sz="1978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Schnittstellen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step, its, via, </a:t>
            </a:r>
            <a:r>
              <a:rPr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parasolid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catia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, sol, </a:t>
            </a:r>
            <a:r>
              <a:rPr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dxf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, dwg</a:t>
            </a:r>
          </a:p>
        </p:txBody>
      </p:sp>
      <p:pic>
        <p:nvPicPr>
          <p:cNvPr id="3" name="Grafik 2" descr="Ein Bild, das Schrift, Text, Grafiken, Logo enthält.&#10;&#10;KI-generierte Inhalte können fehlerhaft sein.">
            <a:extLst>
              <a:ext uri="{FF2B5EF4-FFF2-40B4-BE49-F238E27FC236}">
                <a16:creationId xmlns:a16="http://schemas.microsoft.com/office/drawing/2014/main" id="{AD21849E-1850-1613-98B0-0B3F320EE7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9" y="5915075"/>
            <a:ext cx="2584500" cy="2584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3887.JPG" descr="IMG_3887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7083" r="17083"/>
          <a:stretch>
            <a:fillRect/>
          </a:stretch>
        </p:blipFill>
        <p:spPr>
          <a:xfrm>
            <a:off x="6637634" y="2745743"/>
            <a:ext cx="5576221" cy="6352656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26" name="Schieberkopf für Druckgussform…"/>
          <p:cNvSpPr txBox="1">
            <a:spLocks noGrp="1"/>
          </p:cNvSpPr>
          <p:nvPr>
            <p:ph type="body" sz="quarter" idx="1"/>
          </p:nvPr>
        </p:nvSpPr>
        <p:spPr>
          <a:xfrm>
            <a:off x="787400" y="2768600"/>
            <a:ext cx="4628315" cy="3161170"/>
          </a:xfrm>
          <a:prstGeom prst="rect">
            <a:avLst/>
          </a:prstGeom>
        </p:spPr>
        <p:txBody>
          <a:bodyPr/>
          <a:lstStyle/>
          <a:p>
            <a:pPr marL="395604" indent="-395604" defTabSz="519937">
              <a:spcBef>
                <a:spcPts val="3200"/>
              </a:spcBef>
              <a:buBlip>
                <a:blip r:embed="rId3"/>
              </a:buBlip>
              <a:defRPr sz="3204">
                <a:effectLst>
                  <a:outerShdw blurRad="45212" dist="33909" dir="5400000" rotWithShape="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Schieberkopf für Druckgussform</a:t>
            </a:r>
          </a:p>
          <a:p>
            <a:pPr marL="395605" indent="-395605" defTabSz="519937">
              <a:spcBef>
                <a:spcPts val="3200"/>
              </a:spcBef>
              <a:buBlip>
                <a:blip r:embed="rId3"/>
              </a:buBlip>
              <a:defRPr sz="1779">
                <a:effectLst>
                  <a:outerShdw blurRad="45212" dist="33909" dir="5400000" rotWithShape="0">
                    <a:srgbClr val="000000"/>
                  </a:outerShdw>
                </a:effectLst>
              </a:defRPr>
            </a:pPr>
            <a:r>
              <a:t>Branche: Automotive</a:t>
            </a:r>
          </a:p>
          <a:p>
            <a:pPr marL="395605" indent="-395605" defTabSz="519937">
              <a:spcBef>
                <a:spcPts val="3200"/>
              </a:spcBef>
              <a:buBlip>
                <a:blip r:embed="rId3"/>
              </a:buBlip>
              <a:defRPr sz="1779">
                <a:effectLst>
                  <a:outerShdw blurRad="45212" dist="33909" dir="5400000" rotWithShape="0">
                    <a:srgbClr val="000000"/>
                  </a:outerShdw>
                </a:effectLst>
              </a:defRPr>
            </a:pPr>
            <a:r>
              <a:t>Produkt: Getriebedeckel</a:t>
            </a:r>
          </a:p>
          <a:p>
            <a:pPr marL="395605" indent="-395605" defTabSz="519937">
              <a:spcBef>
                <a:spcPts val="3200"/>
              </a:spcBef>
              <a:buBlip>
                <a:blip r:embed="rId3"/>
              </a:buBlip>
              <a:defRPr sz="1779">
                <a:effectLst>
                  <a:outerShdw blurRad="45212" dist="33909" dir="5400000" rotWithShape="0">
                    <a:srgbClr val="000000"/>
                  </a:outerShdw>
                </a:effectLst>
              </a:defRPr>
            </a:pPr>
            <a:r>
              <a:t>Material: 1.2343 47-2 HRC</a:t>
            </a:r>
          </a:p>
        </p:txBody>
      </p:sp>
      <p:pic>
        <p:nvPicPr>
          <p:cNvPr id="227" name="Logo Freigestellt weiss-small.png" descr="Logo Freigestellt weiss-sma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33" y="8889822"/>
            <a:ext cx="2904126" cy="394213"/>
          </a:xfrm>
          <a:prstGeom prst="rect">
            <a:avLst/>
          </a:prstGeom>
          <a:ln w="25400">
            <a:miter lim="400000"/>
          </a:ln>
          <a:effectLst>
            <a:outerShdw blurRad="584200" dist="108769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28" name="Was wir machen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1241425"/>
          </a:xfrm>
          <a:prstGeom prst="rect">
            <a:avLst/>
          </a:prstGeom>
        </p:spPr>
        <p:txBody>
          <a:bodyPr/>
          <a:lstStyle/>
          <a:p>
            <a:pPr algn="ctr"/>
            <a:r>
              <a:t>Was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wir </a:t>
            </a:r>
            <a:r>
              <a:t>machen</a:t>
            </a:r>
          </a:p>
        </p:txBody>
      </p:sp>
      <p:sp>
        <p:nvSpPr>
          <p:cNvPr id="229" name="Nachfolgend einige Beispiele von Bauteilen."/>
          <p:cNvSpPr txBox="1"/>
          <p:nvPr/>
        </p:nvSpPr>
        <p:spPr>
          <a:xfrm>
            <a:off x="1455292" y="1682017"/>
            <a:ext cx="10094215" cy="733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Nachfolgend einige Beispiele von Bauteilen.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5780.JPG" descr="IMG_5780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458" t="17267" r="458" b="11115"/>
          <a:stretch>
            <a:fillRect/>
          </a:stretch>
        </p:blipFill>
        <p:spPr>
          <a:xfrm>
            <a:off x="7257057" y="486634"/>
            <a:ext cx="4916932" cy="4738631"/>
          </a:xfrm>
          <a:prstGeom prst="rect">
            <a:avLst/>
          </a:prstGeom>
          <a:ln w="12700">
            <a:miter lim="400000"/>
          </a:ln>
          <a:effectLst>
            <a:outerShdw blurRad="76200" dist="258656" dir="3180000" rotWithShape="0">
              <a:srgbClr val="000000">
                <a:alpha val="50000"/>
              </a:srgbClr>
            </a:outerShdw>
          </a:effectLst>
        </p:spPr>
      </p:pic>
      <p:sp>
        <p:nvSpPr>
          <p:cNvPr id="232" name="Formeinsatz für Spritzgussform…"/>
          <p:cNvSpPr txBox="1">
            <a:spLocks noGrp="1"/>
          </p:cNvSpPr>
          <p:nvPr>
            <p:ph type="body" sz="quarter" idx="1"/>
          </p:nvPr>
        </p:nvSpPr>
        <p:spPr>
          <a:xfrm>
            <a:off x="7259587" y="5495353"/>
            <a:ext cx="5422901" cy="3135433"/>
          </a:xfrm>
          <a:prstGeom prst="rect">
            <a:avLst/>
          </a:prstGeom>
        </p:spPr>
        <p:txBody>
          <a:bodyPr/>
          <a:lstStyle/>
          <a:p>
            <a:pPr marL="391159" indent="-391159" defTabSz="514095">
              <a:spcBef>
                <a:spcPts val="3100"/>
              </a:spcBef>
              <a:buBlip>
                <a:blip r:embed="rId3"/>
              </a:buBlip>
              <a:defRPr sz="3168">
                <a:effectLst>
                  <a:outerShdw blurRad="44704" dist="33528" dir="5400000" rotWithShape="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Formeinsatz für Spritzgussform</a:t>
            </a:r>
          </a:p>
          <a:p>
            <a:pPr marL="391160" indent="-391160" defTabSz="514095">
              <a:spcBef>
                <a:spcPts val="3100"/>
              </a:spcBef>
              <a:buBlip>
                <a:blip r:embed="rId3"/>
              </a:buBlip>
              <a:defRPr sz="1760">
                <a:effectLst>
                  <a:outerShdw blurRad="44704" dist="33528" dir="5400000" rotWithShape="0">
                    <a:srgbClr val="000000"/>
                  </a:outerShdw>
                </a:effectLst>
              </a:defRPr>
            </a:pPr>
            <a:r>
              <a:t>Branche: Elektroindustrie</a:t>
            </a:r>
          </a:p>
          <a:p>
            <a:pPr marL="391160" indent="-391160" defTabSz="514095">
              <a:spcBef>
                <a:spcPts val="3100"/>
              </a:spcBef>
              <a:buBlip>
                <a:blip r:embed="rId3"/>
              </a:buBlip>
              <a:defRPr sz="1760">
                <a:effectLst>
                  <a:outerShdw blurRad="44704" dist="33528" dir="5400000" rotWithShape="0">
                    <a:srgbClr val="000000"/>
                  </a:outerShdw>
                </a:effectLst>
              </a:defRPr>
            </a:pPr>
            <a:r>
              <a:t>Produkt: Elektronikgehäuse</a:t>
            </a:r>
          </a:p>
          <a:p>
            <a:pPr marL="391160" indent="-391160" defTabSz="514095">
              <a:spcBef>
                <a:spcPts val="3100"/>
              </a:spcBef>
              <a:buBlip>
                <a:blip r:embed="rId3"/>
              </a:buBlip>
              <a:defRPr sz="1760">
                <a:effectLst>
                  <a:outerShdw blurRad="44704" dist="33528" dir="5400000" rotWithShape="0">
                    <a:srgbClr val="000000"/>
                  </a:outerShdw>
                </a:effectLst>
              </a:defRPr>
            </a:pPr>
            <a:r>
              <a:t>Material: 1.2343 52-2 HRC</a:t>
            </a:r>
          </a:p>
        </p:txBody>
      </p:sp>
      <p:pic>
        <p:nvPicPr>
          <p:cNvPr id="233" name="Reflektor_Jokon_Otto_09-2015 (3 von 8)-2.jpg" descr="Reflektor_Jokon_Otto_09-2015 (3 von 8)-2.jpg"/>
          <p:cNvPicPr>
            <a:picLocks noChangeAspect="1"/>
          </p:cNvPicPr>
          <p:nvPr/>
        </p:nvPicPr>
        <p:blipFill>
          <a:blip r:embed="rId4"/>
          <a:srcRect l="9017" t="5724" r="12249" b="5724"/>
          <a:stretch>
            <a:fillRect/>
          </a:stretch>
        </p:blipFill>
        <p:spPr>
          <a:xfrm>
            <a:off x="614378" y="602522"/>
            <a:ext cx="6009000" cy="4506922"/>
          </a:xfrm>
          <a:prstGeom prst="rect">
            <a:avLst/>
          </a:prstGeom>
          <a:ln w="12700">
            <a:miter lim="400000"/>
          </a:ln>
          <a:effectLst>
            <a:outerShdw blurRad="76200" dist="258656" dir="3180000" rotWithShape="0">
              <a:srgbClr val="000000">
                <a:alpha val="50000"/>
              </a:srgbClr>
            </a:outerShdw>
          </a:effectLst>
        </p:spPr>
      </p:pic>
      <p:sp>
        <p:nvSpPr>
          <p:cNvPr id="234" name="Formeinsatz für Spritzgussform…"/>
          <p:cNvSpPr txBox="1"/>
          <p:nvPr/>
        </p:nvSpPr>
        <p:spPr>
          <a:xfrm>
            <a:off x="621396" y="5271516"/>
            <a:ext cx="5422901" cy="3135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391159" indent="-391159" algn="l" defTabSz="514095">
              <a:spcBef>
                <a:spcPts val="3100"/>
              </a:spcBef>
              <a:buSzPct val="30000"/>
              <a:buBlip>
                <a:blip r:embed="rId3"/>
              </a:buBlip>
              <a:defRPr sz="3168">
                <a:effectLst>
                  <a:outerShdw blurRad="44704" dist="33528" dir="5400000" rotWithShape="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Formeinsatz für Spritzgussform</a:t>
            </a:r>
          </a:p>
          <a:p>
            <a:pPr marL="391160" indent="-391160" algn="l" defTabSz="514095">
              <a:spcBef>
                <a:spcPts val="3100"/>
              </a:spcBef>
              <a:buSzPct val="30000"/>
              <a:buBlip>
                <a:blip r:embed="rId3"/>
              </a:buBlip>
              <a:defRPr sz="1760">
                <a:effectLst>
                  <a:outerShdw blurRad="44704" dist="33528" dir="5400000" rotWithShape="0">
                    <a:srgbClr val="000000"/>
                  </a:outerShdw>
                </a:effectLst>
              </a:defRPr>
            </a:pPr>
            <a:r>
              <a:t>Branche: Automotive</a:t>
            </a:r>
          </a:p>
          <a:p>
            <a:pPr marL="391160" indent="-391160" algn="l" defTabSz="514095">
              <a:spcBef>
                <a:spcPts val="3100"/>
              </a:spcBef>
              <a:buSzPct val="30000"/>
              <a:buBlip>
                <a:blip r:embed="rId3"/>
              </a:buBlip>
              <a:defRPr sz="1760">
                <a:effectLst>
                  <a:outerShdw blurRad="44704" dist="33528" dir="5400000" rotWithShape="0">
                    <a:srgbClr val="000000"/>
                  </a:outerShdw>
                </a:effectLst>
              </a:defRPr>
            </a:pPr>
            <a:r>
              <a:t>Produkt: Reflektor für Nebelschlussleuchte</a:t>
            </a:r>
          </a:p>
          <a:p>
            <a:pPr marL="391160" indent="-391160" algn="l" defTabSz="514095">
              <a:spcBef>
                <a:spcPts val="3100"/>
              </a:spcBef>
              <a:buSzPct val="30000"/>
              <a:buBlip>
                <a:blip r:embed="rId3"/>
              </a:buBlip>
              <a:defRPr sz="1760">
                <a:effectLst>
                  <a:outerShdw blurRad="44704" dist="33528" dir="5400000" rotWithShape="0">
                    <a:srgbClr val="000000"/>
                  </a:outerShdw>
                </a:effectLst>
              </a:defRPr>
            </a:pPr>
            <a:r>
              <a:t>Material: 1.2343 52-2 HRC</a:t>
            </a:r>
          </a:p>
        </p:txBody>
      </p:sp>
      <p:pic>
        <p:nvPicPr>
          <p:cNvPr id="235" name="Logo Freigestellt weiss-small.png" descr="Logo Freigestellt weiss-sma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33" y="8889822"/>
            <a:ext cx="2904126" cy="394213"/>
          </a:xfrm>
          <a:prstGeom prst="rect">
            <a:avLst/>
          </a:prstGeom>
          <a:ln w="25400">
            <a:miter lim="400000"/>
          </a:ln>
          <a:effectLst>
            <a:outerShdw blurRad="584200" dist="108769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 descr="Ein Bild, das Text, Screenshot, Technologie, Kunst enthält.&#10;&#10;KI-generierte Inhalte können fehlerhaft sein.">
            <a:extLst>
              <a:ext uri="{FF2B5EF4-FFF2-40B4-BE49-F238E27FC236}">
                <a16:creationId xmlns:a16="http://schemas.microsoft.com/office/drawing/2014/main" id="{9397F547-7F65-12B1-CA1B-23349679A3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274" y="772733"/>
            <a:ext cx="4533364" cy="3400023"/>
          </a:xfrm>
          <a:prstGeom prst="rect">
            <a:avLst/>
          </a:prstGeom>
        </p:spPr>
      </p:pic>
      <p:pic>
        <p:nvPicPr>
          <p:cNvPr id="50" name="Grafik 49" descr="Ein Bild, das Text, Screenshot, Pinsel, Werkzeug enthält.&#10;&#10;KI-generierte Inhalte können fehlerhaft sein.">
            <a:extLst>
              <a:ext uri="{FF2B5EF4-FFF2-40B4-BE49-F238E27FC236}">
                <a16:creationId xmlns:a16="http://schemas.microsoft.com/office/drawing/2014/main" id="{9D12AC83-2BD2-22B4-05D3-255565E37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26" y="5722512"/>
            <a:ext cx="4533364" cy="3400023"/>
          </a:xfrm>
          <a:prstGeom prst="rect">
            <a:avLst/>
          </a:prstGeom>
        </p:spPr>
      </p:pic>
      <p:pic>
        <p:nvPicPr>
          <p:cNvPr id="52" name="Grafik 51" descr="Ein Bild, das Screenshot, Text, Schraube enthält.&#10;&#10;KI-generierte Inhalte können fehlerhaft sein.">
            <a:extLst>
              <a:ext uri="{FF2B5EF4-FFF2-40B4-BE49-F238E27FC236}">
                <a16:creationId xmlns:a16="http://schemas.microsoft.com/office/drawing/2014/main" id="{EEB55E5C-B182-EE1C-B81E-C88368B093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64" y="772733"/>
            <a:ext cx="4533363" cy="3400022"/>
          </a:xfrm>
          <a:prstGeom prst="rect">
            <a:avLst/>
          </a:prstGeom>
        </p:spPr>
      </p:pic>
      <p:pic>
        <p:nvPicPr>
          <p:cNvPr id="54" name="Grafik 53" descr="Ein Bild, das Text, Screenshot, Kunst enthält.&#10;&#10;KI-generierte Inhalte können fehlerhaft sein.">
            <a:extLst>
              <a:ext uri="{FF2B5EF4-FFF2-40B4-BE49-F238E27FC236}">
                <a16:creationId xmlns:a16="http://schemas.microsoft.com/office/drawing/2014/main" id="{D1869E49-51E4-D9F8-F6A9-9F13513EA8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63" y="5722512"/>
            <a:ext cx="4533364" cy="340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6757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Musikinstrument, Im Haus, Gitarre, Saiteninstrument enthält.&#10;&#10;KI-generierte Inhalte können fehlerhaft sein.">
            <a:extLst>
              <a:ext uri="{FF2B5EF4-FFF2-40B4-BE49-F238E27FC236}">
                <a16:creationId xmlns:a16="http://schemas.microsoft.com/office/drawing/2014/main" id="{1813B76A-B68A-0788-874A-5D5B660E7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092" y="528034"/>
            <a:ext cx="5151552" cy="3863664"/>
          </a:xfrm>
          <a:prstGeom prst="rect">
            <a:avLst/>
          </a:prstGeom>
        </p:spPr>
      </p:pic>
      <p:pic>
        <p:nvPicPr>
          <p:cNvPr id="14" name="Grafik 13" descr="Ein Bild, das Design, Im Haus, Silber, Licht enthält.&#10;&#10;KI-generierte Inhalte können fehlerhaft sein.">
            <a:extLst>
              <a:ext uri="{FF2B5EF4-FFF2-40B4-BE49-F238E27FC236}">
                <a16:creationId xmlns:a16="http://schemas.microsoft.com/office/drawing/2014/main" id="{D3A1CA64-1C25-E33A-1410-7910BD124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2" y="528034"/>
            <a:ext cx="5151552" cy="3863664"/>
          </a:xfrm>
          <a:prstGeom prst="rect">
            <a:avLst/>
          </a:prstGeom>
        </p:spPr>
      </p:pic>
      <p:pic>
        <p:nvPicPr>
          <p:cNvPr id="16" name="Grafik 15" descr="Ein Bild, das Hartwaren, Metall, Im Haus, Silber enthält.&#10;&#10;KI-generierte Inhalte können fehlerhaft sein.">
            <a:extLst>
              <a:ext uri="{FF2B5EF4-FFF2-40B4-BE49-F238E27FC236}">
                <a16:creationId xmlns:a16="http://schemas.microsoft.com/office/drawing/2014/main" id="{DCBE540A-96BE-5DD9-A326-E3100B9DB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2" y="5520734"/>
            <a:ext cx="4726545" cy="3544909"/>
          </a:xfrm>
          <a:prstGeom prst="rect">
            <a:avLst/>
          </a:prstGeom>
        </p:spPr>
      </p:pic>
      <p:pic>
        <p:nvPicPr>
          <p:cNvPr id="18" name="Grafik 17" descr="Ein Bild, das Metall, Münze, Silber, Nickel Münze enthält.&#10;&#10;KI-generierte Inhalte können fehlerhaft sein.">
            <a:extLst>
              <a:ext uri="{FF2B5EF4-FFF2-40B4-BE49-F238E27FC236}">
                <a16:creationId xmlns:a16="http://schemas.microsoft.com/office/drawing/2014/main" id="{434C21D8-2E14-770E-786A-A8D2ECDAA1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20" y="5442126"/>
            <a:ext cx="4942624" cy="3705357"/>
          </a:xfrm>
          <a:prstGeom prst="rect">
            <a:avLst/>
          </a:prstGeom>
        </p:spPr>
      </p:pic>
      <p:pic>
        <p:nvPicPr>
          <p:cNvPr id="4" name="Grafik 3" descr="Ein Bild, das Büroausstattung, Text, Allgemeine Versorgung, Stift enthält.&#10;&#10;KI-generierte Inhalte können fehlerhaft sein.">
            <a:extLst>
              <a:ext uri="{FF2B5EF4-FFF2-40B4-BE49-F238E27FC236}">
                <a16:creationId xmlns:a16="http://schemas.microsoft.com/office/drawing/2014/main" id="{FACDC6E5-CFAA-1F54-9E4B-3C78AA6011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848" y="3158216"/>
            <a:ext cx="4365988" cy="327378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9787EC4-99BC-6BFD-B33E-D3503F85CE0E}"/>
              </a:ext>
            </a:extLst>
          </p:cNvPr>
          <p:cNvSpPr txBox="1"/>
          <p:nvPr/>
        </p:nvSpPr>
        <p:spPr>
          <a:xfrm>
            <a:off x="4058261" y="3158216"/>
            <a:ext cx="163210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Stahl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F16241A-4256-2E28-9D13-23BC32DB6A4B}"/>
              </a:ext>
            </a:extLst>
          </p:cNvPr>
          <p:cNvSpPr txBox="1"/>
          <p:nvPr/>
        </p:nvSpPr>
        <p:spPr>
          <a:xfrm>
            <a:off x="11840535" y="5520734"/>
            <a:ext cx="45685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Alu</a:t>
            </a:r>
          </a:p>
        </p:txBody>
      </p:sp>
    </p:spTree>
    <p:extLst>
      <p:ext uri="{BB962C8B-B14F-4D97-AF65-F5344CB8AC3E}">
        <p14:creationId xmlns:p14="http://schemas.microsoft.com/office/powerpoint/2010/main" val="2444154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G_3273.JPG" descr="IMG_3273.JPG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6667500" y="4914899"/>
            <a:ext cx="5702300" cy="3787784"/>
          </a:xfrm>
          <a:prstGeom prst="rect">
            <a:avLst/>
          </a:prstGeom>
        </p:spPr>
      </p:pic>
      <p:pic>
        <p:nvPicPr>
          <p:cNvPr id="238" name="IMG_3261.JPG" descr="IMG_3261.JPG"/>
          <p:cNvPicPr>
            <a:picLocks noGrp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6670004" y="1079500"/>
            <a:ext cx="5697292" cy="3784600"/>
          </a:xfrm>
          <a:prstGeom prst="rect">
            <a:avLst/>
          </a:prstGeom>
        </p:spPr>
      </p:pic>
      <p:pic>
        <p:nvPicPr>
          <p:cNvPr id="239" name="IMG_3267.JPG" descr="IMG_3267.JPG"/>
          <p:cNvPicPr>
            <a:picLocks noGrp="1"/>
          </p:cNvPicPr>
          <p:nvPr>
            <p:ph type="pic" idx="23"/>
          </p:nvPr>
        </p:nvPicPr>
        <p:blipFill>
          <a:blip r:embed="rId4"/>
          <a:stretch>
            <a:fillRect/>
          </a:stretch>
        </p:blipFill>
        <p:spPr>
          <a:xfrm>
            <a:off x="734954" y="3561104"/>
            <a:ext cx="5600701" cy="5126966"/>
          </a:xfrm>
          <a:prstGeom prst="rect">
            <a:avLst/>
          </a:prstGeom>
        </p:spPr>
      </p:pic>
      <p:pic>
        <p:nvPicPr>
          <p:cNvPr id="240" name="Logo Freigestellt weiss-small.png" descr="Logo Freigestellt weiss-sma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33" y="8889822"/>
            <a:ext cx="2904126" cy="394213"/>
          </a:xfrm>
          <a:prstGeom prst="rect">
            <a:avLst/>
          </a:prstGeom>
          <a:ln w="25400">
            <a:miter lim="400000"/>
          </a:ln>
          <a:effectLst>
            <a:outerShdw blurRad="584200" dist="108769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41" name="Aluminium-Felge…"/>
          <p:cNvSpPr txBox="1">
            <a:spLocks noGrp="1"/>
          </p:cNvSpPr>
          <p:nvPr>
            <p:ph type="body" sz="quarter" idx="4294967295"/>
          </p:nvPr>
        </p:nvSpPr>
        <p:spPr>
          <a:xfrm>
            <a:off x="884874" y="591659"/>
            <a:ext cx="4474869" cy="2937283"/>
          </a:xfrm>
          <a:prstGeom prst="rect">
            <a:avLst/>
          </a:prstGeom>
        </p:spPr>
        <p:txBody>
          <a:bodyPr/>
          <a:lstStyle/>
          <a:p>
            <a:pPr marL="440055" indent="-440055" defTabSz="578358">
              <a:spcBef>
                <a:spcPts val="3500"/>
              </a:spcBef>
              <a:buBlip>
                <a:blip r:embed="rId6"/>
              </a:buBlip>
              <a:defRPr sz="3564">
                <a:effectLst>
                  <a:outerShdw blurRad="50292" dist="37719" dir="5400000" rotWithShape="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Aluminium-Felge</a:t>
            </a:r>
          </a:p>
          <a:p>
            <a:pPr marL="440055" indent="-440055" defTabSz="578358">
              <a:spcBef>
                <a:spcPts val="3500"/>
              </a:spcBef>
              <a:buBlip>
                <a:blip r:embed="rId6"/>
              </a:buBlip>
              <a:defRPr sz="1979">
                <a:effectLst>
                  <a:outerShdw blurRad="50292" dist="37719" dir="5400000" rotWithShape="0">
                    <a:srgbClr val="000000"/>
                  </a:outerShdw>
                </a:effectLst>
              </a:defRPr>
            </a:pPr>
            <a:r>
              <a:t>Branche: Automotive</a:t>
            </a:r>
          </a:p>
          <a:p>
            <a:pPr marL="440055" indent="-440055" defTabSz="578358">
              <a:spcBef>
                <a:spcPts val="3500"/>
              </a:spcBef>
              <a:buBlip>
                <a:blip r:embed="rId6"/>
              </a:buBlip>
              <a:defRPr sz="1979">
                <a:effectLst>
                  <a:outerShdw blurRad="50292" dist="37719" dir="5400000" rotWithShape="0">
                    <a:srgbClr val="000000"/>
                  </a:outerShdw>
                </a:effectLst>
              </a:defRPr>
            </a:pPr>
            <a:r>
              <a:t>Produkt: Aluminium-Felge</a:t>
            </a:r>
          </a:p>
          <a:p>
            <a:pPr marL="440055" indent="-440055" defTabSz="578358">
              <a:spcBef>
                <a:spcPts val="3500"/>
              </a:spcBef>
              <a:buBlip>
                <a:blip r:embed="rId6"/>
              </a:buBlip>
              <a:defRPr sz="1979">
                <a:effectLst>
                  <a:outerShdw blurRad="50292" dist="37719" dir="5400000" rotWithShape="0">
                    <a:srgbClr val="000000"/>
                  </a:outerShdw>
                </a:effectLst>
              </a:defRPr>
            </a:pPr>
            <a:r>
              <a:t>Material: EN AW 7075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G_7702.JPG" descr="IMG_7702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1744" r="11744"/>
          <a:stretch>
            <a:fillRect/>
          </a:stretch>
        </p:blipFill>
        <p:spPr>
          <a:xfrm>
            <a:off x="7257057" y="486635"/>
            <a:ext cx="4916932" cy="4819859"/>
          </a:xfrm>
          <a:prstGeom prst="rect">
            <a:avLst/>
          </a:prstGeom>
          <a:ln w="12700">
            <a:miter lim="400000"/>
          </a:ln>
          <a:effectLst>
            <a:outerShdw blurRad="76200" dist="258656" dir="3180000" rotWithShape="0">
              <a:srgbClr val="000000">
                <a:alpha val="50000"/>
              </a:srgbClr>
            </a:outerShdw>
          </a:effectLst>
        </p:spPr>
      </p:pic>
      <p:sp>
        <p:nvSpPr>
          <p:cNvPr id="247" name="Deckglas für Heckleuchte…"/>
          <p:cNvSpPr txBox="1">
            <a:spLocks noGrp="1"/>
          </p:cNvSpPr>
          <p:nvPr>
            <p:ph type="body" sz="quarter" idx="1"/>
          </p:nvPr>
        </p:nvSpPr>
        <p:spPr>
          <a:xfrm>
            <a:off x="6869687" y="5706548"/>
            <a:ext cx="5422901" cy="3027044"/>
          </a:xfrm>
          <a:prstGeom prst="rect">
            <a:avLst/>
          </a:prstGeom>
        </p:spPr>
        <p:txBody>
          <a:bodyPr/>
          <a:lstStyle/>
          <a:p>
            <a:pPr marL="400050" indent="-400050" defTabSz="525779">
              <a:spcBef>
                <a:spcPts val="3200"/>
              </a:spcBef>
              <a:buBlip>
                <a:blip r:embed="rId3"/>
              </a:buBlip>
              <a:defRPr sz="3239">
                <a:effectLst>
                  <a:outerShdw blurRad="45720" dist="34289" dir="5400000" rotWithShape="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Deckglas für Heckleuchte</a:t>
            </a:r>
          </a:p>
          <a:p>
            <a:pPr marL="400050" indent="-400050" defTabSz="525779">
              <a:spcBef>
                <a:spcPts val="3200"/>
              </a:spcBef>
              <a:buBlip>
                <a:blip r:embed="rId3"/>
              </a:buBlip>
              <a:defRPr sz="1800">
                <a:effectLst>
                  <a:outerShdw blurRad="45720" dist="34289" dir="5400000" rotWithShape="0">
                    <a:srgbClr val="000000"/>
                  </a:outerShdw>
                </a:effectLst>
              </a:defRPr>
            </a:pPr>
            <a:r>
              <a:t>Branche: Automotive</a:t>
            </a:r>
          </a:p>
          <a:p>
            <a:pPr marL="400050" indent="-400050" defTabSz="525779">
              <a:spcBef>
                <a:spcPts val="3200"/>
              </a:spcBef>
              <a:buBlip>
                <a:blip r:embed="rId3"/>
              </a:buBlip>
              <a:defRPr sz="1800">
                <a:effectLst>
                  <a:outerShdw blurRad="45720" dist="34289" dir="5400000" rotWithShape="0">
                    <a:srgbClr val="000000"/>
                  </a:outerShdw>
                </a:effectLst>
              </a:defRPr>
            </a:pPr>
            <a:r>
              <a:t>Produkt: Deckglas für Heckleuchte</a:t>
            </a:r>
          </a:p>
          <a:p>
            <a:pPr marL="400050" indent="-400050" defTabSz="525779">
              <a:spcBef>
                <a:spcPts val="3200"/>
              </a:spcBef>
              <a:buBlip>
                <a:blip r:embed="rId3"/>
              </a:buBlip>
              <a:defRPr sz="1800">
                <a:effectLst>
                  <a:outerShdw blurRad="45720" dist="34289" dir="5400000" rotWithShape="0">
                    <a:srgbClr val="000000"/>
                  </a:outerShdw>
                </a:effectLst>
              </a:defRPr>
            </a:pPr>
            <a:r>
              <a:t>Material: PMMA</a:t>
            </a:r>
          </a:p>
        </p:txBody>
      </p:sp>
      <p:pic>
        <p:nvPicPr>
          <p:cNvPr id="248" name="IMG_6982.JPG" descr="IMG_6982.JPG"/>
          <p:cNvPicPr>
            <a:picLocks noChangeAspect="1"/>
          </p:cNvPicPr>
          <p:nvPr/>
        </p:nvPicPr>
        <p:blipFill>
          <a:blip r:embed="rId4"/>
          <a:srcRect l="29323" t="39435" r="22955" b="11527"/>
          <a:stretch>
            <a:fillRect/>
          </a:stretch>
        </p:blipFill>
        <p:spPr>
          <a:xfrm>
            <a:off x="1841281" y="4340578"/>
            <a:ext cx="3039812" cy="4164994"/>
          </a:xfrm>
          <a:prstGeom prst="rect">
            <a:avLst/>
          </a:prstGeom>
          <a:ln w="12700">
            <a:miter lim="400000"/>
          </a:ln>
          <a:effectLst>
            <a:outerShdw blurRad="76200" dist="258656" dir="3180000" rotWithShape="0">
              <a:srgbClr val="000000">
                <a:alpha val="50000"/>
              </a:srgbClr>
            </a:outerShdw>
          </a:effectLst>
        </p:spPr>
      </p:pic>
      <p:sp>
        <p:nvSpPr>
          <p:cNvPr id="249" name="Wählhebel für         Oberklasse-SUV…"/>
          <p:cNvSpPr txBox="1"/>
          <p:nvPr/>
        </p:nvSpPr>
        <p:spPr>
          <a:xfrm>
            <a:off x="576826" y="584644"/>
            <a:ext cx="5422901" cy="293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368934" indent="-368934" algn="l" defTabSz="484886">
              <a:spcBef>
                <a:spcPts val="2900"/>
              </a:spcBef>
              <a:buSzPct val="30000"/>
              <a:buBlip>
                <a:blip r:embed="rId3"/>
              </a:buBlip>
              <a:defRPr sz="2988">
                <a:effectLst>
                  <a:outerShdw blurRad="42164" dist="31623" dir="5400000" rotWithShape="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Wählhebel für         Oberklasse-SUV</a:t>
            </a:r>
          </a:p>
          <a:p>
            <a:pPr marL="368935" indent="-368935" algn="l" defTabSz="484886">
              <a:spcBef>
                <a:spcPts val="2900"/>
              </a:spcBef>
              <a:buSzPct val="30000"/>
              <a:buBlip>
                <a:blip r:embed="rId3"/>
              </a:buBlip>
              <a:defRPr sz="1660">
                <a:effectLst>
                  <a:outerShdw blurRad="42164" dist="31623" dir="5400000" rotWithShape="0">
                    <a:srgbClr val="000000"/>
                  </a:outerShdw>
                </a:effectLst>
              </a:defRPr>
            </a:pPr>
            <a:r>
              <a:t>Branche: Automotive</a:t>
            </a:r>
          </a:p>
          <a:p>
            <a:pPr marL="368935" indent="-368935" algn="l" defTabSz="484886">
              <a:spcBef>
                <a:spcPts val="2900"/>
              </a:spcBef>
              <a:buSzPct val="30000"/>
              <a:buBlip>
                <a:blip r:embed="rId3"/>
              </a:buBlip>
              <a:defRPr sz="1660">
                <a:effectLst>
                  <a:outerShdw blurRad="42164" dist="31623" dir="5400000" rotWithShape="0">
                    <a:srgbClr val="000000"/>
                  </a:outerShdw>
                </a:effectLst>
              </a:defRPr>
            </a:pPr>
            <a:r>
              <a:t>Produkt: Grundkörper, Spange und Zierring</a:t>
            </a:r>
          </a:p>
          <a:p>
            <a:pPr marL="368935" indent="-368935" algn="l" defTabSz="484886">
              <a:spcBef>
                <a:spcPts val="2900"/>
              </a:spcBef>
              <a:buSzPct val="30000"/>
              <a:buBlip>
                <a:blip r:embed="rId3"/>
              </a:buBlip>
              <a:defRPr sz="1660">
                <a:effectLst>
                  <a:outerShdw blurRad="42164" dist="31623" dir="5400000" rotWithShape="0">
                    <a:srgbClr val="000000"/>
                  </a:outerShdw>
                </a:effectLst>
              </a:defRPr>
            </a:pPr>
            <a:r>
              <a:t>Material: Aluminium</a:t>
            </a:r>
          </a:p>
        </p:txBody>
      </p:sp>
      <p:pic>
        <p:nvPicPr>
          <p:cNvPr id="250" name="Logo Freigestellt weiss-small.png" descr="Logo Freigestellt weiss-sma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33" y="8889822"/>
            <a:ext cx="2904126" cy="394213"/>
          </a:xfrm>
          <a:prstGeom prst="rect">
            <a:avLst/>
          </a:prstGeom>
          <a:ln w="25400">
            <a:miter lim="400000"/>
          </a:ln>
          <a:effectLst>
            <a:outerShdw blurRad="584200" dist="108769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3D Adler für OPS-Ingersoll…"/>
          <p:cNvSpPr txBox="1"/>
          <p:nvPr/>
        </p:nvSpPr>
        <p:spPr>
          <a:xfrm>
            <a:off x="4134661" y="6563106"/>
            <a:ext cx="5422901" cy="22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333375" indent="-333375" algn="l" defTabSz="438150">
              <a:spcBef>
                <a:spcPts val="2700"/>
              </a:spcBef>
              <a:buSzPct val="30000"/>
              <a:buBlip>
                <a:blip r:embed="rId2"/>
              </a:buBlip>
              <a:defRPr sz="2700">
                <a:effectLst>
                  <a:outerShdw blurRad="38100" dist="28575" dir="5400000" rotWithShape="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3D Adler für OPS-Ingersoll</a:t>
            </a:r>
          </a:p>
          <a:p>
            <a:pPr marL="333375" indent="-333375" algn="l" defTabSz="438150">
              <a:spcBef>
                <a:spcPts val="2700"/>
              </a:spcBef>
              <a:buSzPct val="30000"/>
              <a:buBlip>
                <a:blip r:embed="rId2"/>
              </a:buBlip>
              <a:defRPr sz="1500">
                <a:effectLst>
                  <a:outerShdw blurRad="38100" dist="28575" dir="5400000" rotWithShape="0">
                    <a:srgbClr val="000000"/>
                  </a:outerShdw>
                </a:effectLst>
              </a:defRPr>
            </a:pPr>
            <a:r>
              <a:t>Branche: Kunst / Demoteil</a:t>
            </a:r>
          </a:p>
          <a:p>
            <a:pPr marL="333375" indent="-333375" algn="l" defTabSz="438150">
              <a:spcBef>
                <a:spcPts val="2700"/>
              </a:spcBef>
              <a:buSzPct val="30000"/>
              <a:buBlip>
                <a:blip r:embed="rId2"/>
              </a:buBlip>
              <a:defRPr sz="1500">
                <a:effectLst>
                  <a:outerShdw blurRad="38100" dist="28575" dir="5400000" rotWithShape="0">
                    <a:srgbClr val="000000"/>
                  </a:outerShdw>
                </a:effectLst>
              </a:defRPr>
            </a:pPr>
            <a:r>
              <a:t>Produkt: 3D Adler</a:t>
            </a:r>
          </a:p>
          <a:p>
            <a:pPr marL="333375" indent="-333375" algn="l" defTabSz="438150">
              <a:spcBef>
                <a:spcPts val="2700"/>
              </a:spcBef>
              <a:buSzPct val="30000"/>
              <a:buBlip>
                <a:blip r:embed="rId2"/>
              </a:buBlip>
              <a:defRPr sz="1500">
                <a:effectLst>
                  <a:outerShdw blurRad="38100" dist="28575" dir="5400000" rotWithShape="0">
                    <a:srgbClr val="000000"/>
                  </a:outerShdw>
                </a:effectLst>
              </a:defRPr>
            </a:pPr>
            <a:r>
              <a:t>Material: Aluminium</a:t>
            </a:r>
          </a:p>
        </p:txBody>
      </p:sp>
      <p:pic>
        <p:nvPicPr>
          <p:cNvPr id="253" name="Logo Freigestellt weiss-small.png" descr="Logo Freigestellt weiss-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3" y="8889822"/>
            <a:ext cx="2904126" cy="394213"/>
          </a:xfrm>
          <a:prstGeom prst="rect">
            <a:avLst/>
          </a:prstGeom>
          <a:ln w="25400">
            <a:miter lim="400000"/>
          </a:ln>
          <a:effectLst>
            <a:outerShdw blurRad="584200" dist="108769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54" name="V-Line Innovation Day_10.12.2015 (1 von 1)-19.jpg" descr="V-Line Innovation Day_10.12.2015 (1 von 1)-19.jpg"/>
          <p:cNvPicPr>
            <a:picLocks noChangeAspect="1"/>
          </p:cNvPicPr>
          <p:nvPr/>
        </p:nvPicPr>
        <p:blipFill>
          <a:blip r:embed="rId4"/>
          <a:srcRect t="1152" b="1152"/>
          <a:stretch>
            <a:fillRect/>
          </a:stretch>
        </p:blipFill>
        <p:spPr>
          <a:xfrm>
            <a:off x="6575905" y="443050"/>
            <a:ext cx="5952883" cy="581569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55" name="V-Line Innovation Day_10.12.2015 (1 von 1)-30.jpg" descr="V-Line Innovation Day_10.12.2015 (1 von 1)-30.jpg"/>
          <p:cNvPicPr>
            <a:picLocks noChangeAspect="1"/>
          </p:cNvPicPr>
          <p:nvPr/>
        </p:nvPicPr>
        <p:blipFill>
          <a:blip r:embed="rId5"/>
          <a:srcRect l="15873" r="15873"/>
          <a:stretch>
            <a:fillRect/>
          </a:stretch>
        </p:blipFill>
        <p:spPr>
          <a:xfrm>
            <a:off x="334543" y="443050"/>
            <a:ext cx="5952883" cy="581569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3D Adler für OPS-Ingersoll…"/>
          <p:cNvSpPr txBox="1"/>
          <p:nvPr/>
        </p:nvSpPr>
        <p:spPr>
          <a:xfrm>
            <a:off x="4134661" y="6563106"/>
            <a:ext cx="5422901" cy="22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333375" indent="-333375" algn="l" defTabSz="438150">
              <a:spcBef>
                <a:spcPts val="2700"/>
              </a:spcBef>
              <a:buSzPct val="30000"/>
              <a:buBlip>
                <a:blip r:embed="rId2"/>
              </a:buBlip>
              <a:defRPr sz="2700">
                <a:effectLst>
                  <a:outerShdw blurRad="38100" dist="28575" dir="5400000" rotWithShape="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3D Adler für OPS-Ingersoll</a:t>
            </a:r>
          </a:p>
          <a:p>
            <a:pPr marL="333375" indent="-333375" algn="l" defTabSz="438150">
              <a:spcBef>
                <a:spcPts val="2700"/>
              </a:spcBef>
              <a:buSzPct val="30000"/>
              <a:buBlip>
                <a:blip r:embed="rId2"/>
              </a:buBlip>
              <a:defRPr sz="1500">
                <a:effectLst>
                  <a:outerShdw blurRad="38100" dist="28575" dir="5400000" rotWithShape="0">
                    <a:srgbClr val="000000"/>
                  </a:outerShdw>
                </a:effectLst>
              </a:defRPr>
            </a:pPr>
            <a:r>
              <a:t>Branche: Kunst / Demoteil</a:t>
            </a:r>
          </a:p>
          <a:p>
            <a:pPr marL="333375" indent="-333375" algn="l" defTabSz="438150">
              <a:spcBef>
                <a:spcPts val="2700"/>
              </a:spcBef>
              <a:buSzPct val="30000"/>
              <a:buBlip>
                <a:blip r:embed="rId2"/>
              </a:buBlip>
              <a:defRPr sz="1500">
                <a:effectLst>
                  <a:outerShdw blurRad="38100" dist="28575" dir="5400000" rotWithShape="0">
                    <a:srgbClr val="000000"/>
                  </a:outerShdw>
                </a:effectLst>
              </a:defRPr>
            </a:pPr>
            <a:r>
              <a:t>Produkt: 3D Adler</a:t>
            </a:r>
          </a:p>
          <a:p>
            <a:pPr marL="333375" indent="-333375" algn="l" defTabSz="438150">
              <a:spcBef>
                <a:spcPts val="2700"/>
              </a:spcBef>
              <a:buSzPct val="30000"/>
              <a:buBlip>
                <a:blip r:embed="rId2"/>
              </a:buBlip>
              <a:defRPr sz="1500">
                <a:effectLst>
                  <a:outerShdw blurRad="38100" dist="28575" dir="5400000" rotWithShape="0">
                    <a:srgbClr val="000000"/>
                  </a:outerShdw>
                </a:effectLst>
              </a:defRPr>
            </a:pPr>
            <a:r>
              <a:t>Material: Aluminium</a:t>
            </a:r>
          </a:p>
        </p:txBody>
      </p:sp>
      <p:pic>
        <p:nvPicPr>
          <p:cNvPr id="258" name="Logo Freigestellt weiss-small.png" descr="Logo Freigestellt weiss-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3" y="8889822"/>
            <a:ext cx="2904126" cy="394213"/>
          </a:xfrm>
          <a:prstGeom prst="rect">
            <a:avLst/>
          </a:prstGeom>
          <a:ln w="25400">
            <a:miter lim="400000"/>
          </a:ln>
          <a:effectLst>
            <a:outerShdw blurRad="584200" dist="108769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59" name="IMG_7667.JPG" descr="IMG_7667.JPG"/>
          <p:cNvPicPr>
            <a:picLocks noChangeAspect="1"/>
          </p:cNvPicPr>
          <p:nvPr/>
        </p:nvPicPr>
        <p:blipFill>
          <a:blip r:embed="rId4"/>
          <a:srcRect l="11615" r="11615"/>
          <a:stretch>
            <a:fillRect/>
          </a:stretch>
        </p:blipFill>
        <p:spPr>
          <a:xfrm>
            <a:off x="6575905" y="443050"/>
            <a:ext cx="5952883" cy="581569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0" name="IMG_7676.JPG" descr="IMG_7676.JPG"/>
          <p:cNvPicPr>
            <a:picLocks noChangeAspect="1"/>
          </p:cNvPicPr>
          <p:nvPr/>
        </p:nvPicPr>
        <p:blipFill>
          <a:blip r:embed="rId5"/>
          <a:srcRect l="11615" r="11615"/>
          <a:stretch>
            <a:fillRect/>
          </a:stretch>
        </p:blipFill>
        <p:spPr>
          <a:xfrm>
            <a:off x="334543" y="443050"/>
            <a:ext cx="5952883" cy="581569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V-Line Innovation Day_10.12.2015 (1 von 1)-85.jpg" descr="V-Line Innovation Day_10.12.2015 (1 von 1)-85.jpg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6502400" y="1901647"/>
            <a:ext cx="5980128" cy="6785153"/>
          </a:xfrm>
          <a:prstGeom prst="rect">
            <a:avLst/>
          </a:prstGeom>
        </p:spPr>
      </p:pic>
      <p:sp>
        <p:nvSpPr>
          <p:cNvPr id="124" name="Wer wir sind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1241425"/>
          </a:xfrm>
          <a:prstGeom prst="rect">
            <a:avLst/>
          </a:prstGeom>
        </p:spPr>
        <p:txBody>
          <a:bodyPr/>
          <a:lstStyle/>
          <a:p>
            <a:pPr algn="ctr">
              <a:defRPr sz="6100"/>
            </a:pPr>
            <a:r>
              <a:rPr lang="de-DE" dirty="0"/>
              <a:t>Zahlen – Daten - Fakten</a:t>
            </a:r>
            <a:endParaRPr dirty="0"/>
          </a:p>
        </p:txBody>
      </p:sp>
      <p:sp>
        <p:nvSpPr>
          <p:cNvPr id="125" name="Am 16.01.2007 wurde das Einzelunternehmen „Michael Otto CAD/CAM Dienstleistungen gegründet. Ca. 1 Jahr später entstand hieraus die „OTTO TECHNOLOGY Johannes &amp; Michael Otto GbR“…"/>
          <p:cNvSpPr txBox="1">
            <a:spLocks noGrp="1"/>
          </p:cNvSpPr>
          <p:nvPr>
            <p:ph type="body" sz="half" idx="1"/>
          </p:nvPr>
        </p:nvSpPr>
        <p:spPr>
          <a:xfrm>
            <a:off x="787400" y="2910625"/>
            <a:ext cx="5715000" cy="557297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38835">
              <a:spcBef>
                <a:spcPts val="2000"/>
              </a:spcBef>
              <a:buFont typeface="Arial" panose="020B0604020202020204" pitchFamily="34" charset="0"/>
              <a:buChar char="•"/>
              <a:defRPr sz="2088">
                <a:effectLst>
                  <a:outerShdw blurRad="29464" dist="22098" dir="5400000" rotWithShape="0">
                    <a:srgbClr val="000000"/>
                  </a:outerShdw>
                </a:effectLst>
              </a:defRP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Gründungsjahr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</a:p>
          <a:p>
            <a:pPr defTabSz="338835">
              <a:spcBef>
                <a:spcPts val="2000"/>
              </a:spcBef>
              <a:buFont typeface="Arial" panose="020B0604020202020204" pitchFamily="34" charset="0"/>
              <a:buChar char="•"/>
              <a:defRPr sz="2088">
                <a:effectLst>
                  <a:outerShdw blurRad="29464" dist="22098" dir="5400000" rotWithShape="0">
                    <a:srgbClr val="000000"/>
                  </a:outerShdw>
                </a:effectLst>
              </a:defRP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Geschäftsführung :</a:t>
            </a:r>
          </a:p>
          <a:p>
            <a:pPr marL="0" indent="0" defTabSz="338835">
              <a:spcBef>
                <a:spcPts val="2000"/>
              </a:spcBef>
              <a:buNone/>
              <a:defRPr sz="2088">
                <a:effectLst>
                  <a:outerShdw blurRad="29464" dist="22098" dir="5400000" rotWithShape="0">
                    <a:srgbClr val="000000"/>
                  </a:outerShdw>
                </a:effectLst>
              </a:defRPr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     Michael Otto &amp; Johannes Otto</a:t>
            </a:r>
          </a:p>
          <a:p>
            <a:pPr defTabSz="338835">
              <a:spcBef>
                <a:spcPts val="2000"/>
              </a:spcBef>
              <a:buFont typeface="Arial" panose="020B0604020202020204" pitchFamily="34" charset="0"/>
              <a:buChar char="•"/>
              <a:defRPr sz="2088">
                <a:effectLst>
                  <a:outerShdw blurRad="29464" dist="22098" dir="5400000" rotWithShape="0">
                    <a:srgbClr val="000000"/>
                  </a:outerShdw>
                </a:effectLst>
              </a:defRPr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Mitarbeiter </a:t>
            </a:r>
          </a:p>
          <a:p>
            <a:pPr defTabSz="338835">
              <a:spcBef>
                <a:spcPts val="2000"/>
              </a:spcBef>
              <a:buFont typeface="Arial" panose="020B0604020202020204" pitchFamily="34" charset="0"/>
              <a:buChar char="•"/>
              <a:defRPr sz="2088">
                <a:effectLst>
                  <a:outerShdw blurRad="29464" dist="22098" dir="5400000" rotWithShape="0">
                    <a:srgbClr val="000000"/>
                  </a:outerShdw>
                </a:effectLst>
              </a:defRPr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Fräsmaschinen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(GF, OPS Ingersoll,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Hedelius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Haas)</a:t>
            </a:r>
          </a:p>
          <a:p>
            <a:pPr defTabSz="338835">
              <a:spcBef>
                <a:spcPts val="2000"/>
              </a:spcBef>
              <a:buFont typeface="Arial" panose="020B0604020202020204" pitchFamily="34" charset="0"/>
              <a:buChar char="•"/>
              <a:defRPr sz="2088">
                <a:effectLst>
                  <a:outerShdw blurRad="29464" dist="22098" dir="5400000" rotWithShape="0">
                    <a:srgbClr val="000000"/>
                  </a:outerShdw>
                </a:effectLst>
              </a:defRPr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2014 Hallenneubau</a:t>
            </a:r>
          </a:p>
          <a:p>
            <a:pPr defTabSz="338835">
              <a:spcBef>
                <a:spcPts val="2000"/>
              </a:spcBef>
              <a:buFont typeface="Arial" panose="020B0604020202020204" pitchFamily="34" charset="0"/>
              <a:buChar char="•"/>
              <a:defRPr sz="2088">
                <a:effectLst>
                  <a:outerShdw blurRad="29464" dist="22098" dir="5400000" rotWithShape="0">
                    <a:srgbClr val="000000"/>
                  </a:outerShdw>
                </a:effectLst>
              </a:defRPr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m² Produktionshalle</a:t>
            </a:r>
          </a:p>
          <a:p>
            <a:pPr defTabSz="338835">
              <a:spcBef>
                <a:spcPts val="2000"/>
              </a:spcBef>
              <a:buFont typeface="Arial" panose="020B0604020202020204" pitchFamily="34" charset="0"/>
              <a:buChar char="•"/>
              <a:defRPr sz="2088">
                <a:effectLst>
                  <a:outerShdw blurRad="29464" dist="22098" dir="5400000" rotWithShape="0">
                    <a:srgbClr val="000000"/>
                  </a:outerShdw>
                </a:effectLst>
              </a:defRPr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m² Verwaltungsgebäude</a:t>
            </a:r>
          </a:p>
          <a:p>
            <a:pPr defTabSz="338835">
              <a:spcBef>
                <a:spcPts val="2000"/>
              </a:spcBef>
              <a:buFont typeface="Arial" panose="020B0604020202020204" pitchFamily="34" charset="0"/>
              <a:buChar char="•"/>
              <a:defRPr sz="2088">
                <a:effectLst>
                  <a:outerShdw blurRad="29464" dist="22098" dir="5400000" rotWithShape="0">
                    <a:srgbClr val="000000"/>
                  </a:outerShdw>
                </a:effectLst>
              </a:defRP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2022 Erweiterung Halle auf 1000 m²</a:t>
            </a:r>
          </a:p>
          <a:p>
            <a:pPr defTabSz="338835">
              <a:spcBef>
                <a:spcPts val="2000"/>
              </a:spcBef>
              <a:buFont typeface="Arial" panose="020B0604020202020204" pitchFamily="34" charset="0"/>
              <a:buChar char="•"/>
              <a:defRPr sz="2088">
                <a:effectLst>
                  <a:outerShdw blurRad="29464" dist="22098" dir="5400000" rotWithShape="0">
                    <a:srgbClr val="000000"/>
                  </a:outerShdw>
                </a:effectLst>
              </a:defRP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338835">
              <a:spcBef>
                <a:spcPts val="2000"/>
              </a:spcBef>
              <a:buFont typeface="Arial" panose="020B0604020202020204" pitchFamily="34" charset="0"/>
              <a:buChar char="•"/>
              <a:defRPr sz="2088">
                <a:effectLst>
                  <a:outerShdw blurRad="29464" dist="22098" dir="5400000" rotWithShape="0">
                    <a:srgbClr val="000000"/>
                  </a:outerShdw>
                </a:effectLst>
              </a:defRPr>
            </a:pP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8835">
              <a:spcBef>
                <a:spcPts val="2000"/>
              </a:spcBef>
              <a:buFont typeface="Arial" panose="020B0604020202020204" pitchFamily="34" charset="0"/>
              <a:buChar char="•"/>
              <a:defRPr sz="2088">
                <a:effectLst>
                  <a:outerShdw blurRad="29464" dist="22098" dir="5400000" rotWithShape="0">
                    <a:srgbClr val="000000"/>
                  </a:outerShdw>
                </a:effectLst>
              </a:defRPr>
            </a:pP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8835">
              <a:spcBef>
                <a:spcPts val="2000"/>
              </a:spcBef>
              <a:buFont typeface="Arial" panose="020B0604020202020204" pitchFamily="34" charset="0"/>
              <a:buChar char="•"/>
              <a:defRPr sz="2088">
                <a:effectLst>
                  <a:outerShdw blurRad="29464" dist="22098" dir="5400000" rotWithShape="0">
                    <a:srgbClr val="000000"/>
                  </a:outerShdw>
                </a:effectLst>
              </a:defRPr>
            </a:pPr>
            <a:endParaRPr dirty="0"/>
          </a:p>
        </p:txBody>
      </p:sp>
      <p:pic>
        <p:nvPicPr>
          <p:cNvPr id="126" name="Logo Freigestellt weiss-small.png" descr="Logo Freigestellt weiss-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3" y="8889822"/>
            <a:ext cx="2904126" cy="394213"/>
          </a:xfrm>
          <a:prstGeom prst="rect">
            <a:avLst/>
          </a:prstGeom>
          <a:ln w="25400">
            <a:miter lim="400000"/>
          </a:ln>
          <a:effectLst>
            <a:outerShdw blurRad="584200" dist="108769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Was wir machen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1241425"/>
          </a:xfrm>
          <a:prstGeom prst="rect">
            <a:avLst/>
          </a:prstGeom>
        </p:spPr>
        <p:txBody>
          <a:bodyPr/>
          <a:lstStyle/>
          <a:p>
            <a:pPr algn="ctr">
              <a:defRPr sz="6100"/>
            </a:pPr>
            <a:r>
              <a:rPr lang="de-DE" dirty="0"/>
              <a:t>Portfolio</a:t>
            </a:r>
            <a:endParaRPr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D379E0D4-A819-3C6B-2A6E-43495B358B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8150232"/>
              </p:ext>
            </p:extLst>
          </p:nvPr>
        </p:nvGraphicFramePr>
        <p:xfrm>
          <a:off x="633677" y="1674471"/>
          <a:ext cx="11737447" cy="6809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7" name="Logo Freigestellt weiss-small.png" descr="Logo Freigestellt weiss-sma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33" y="8889822"/>
            <a:ext cx="2904126" cy="394213"/>
          </a:xfrm>
          <a:prstGeom prst="rect">
            <a:avLst/>
          </a:prstGeom>
          <a:ln w="25400">
            <a:miter lim="400000"/>
          </a:ln>
          <a:effectLst>
            <a:outerShdw blurRad="584200" dist="108769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38" name="Frästechnik und Programmierdienstleistung…"/>
          <p:cNvSpPr txBox="1"/>
          <p:nvPr/>
        </p:nvSpPr>
        <p:spPr>
          <a:xfrm>
            <a:off x="6451071" y="1674471"/>
            <a:ext cx="102657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Was wir machen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1241425"/>
          </a:xfrm>
          <a:prstGeom prst="rect">
            <a:avLst/>
          </a:prstGeom>
        </p:spPr>
        <p:txBody>
          <a:bodyPr/>
          <a:lstStyle/>
          <a:p>
            <a:pPr algn="ctr">
              <a:defRPr sz="6100"/>
            </a:pPr>
            <a:r>
              <a:rPr dirty="0"/>
              <a:t>Was </a:t>
            </a:r>
            <a:r>
              <a:rPr b="1" dirty="0" err="1">
                <a:latin typeface="Helvetica Neue"/>
                <a:ea typeface="Helvetica Neue"/>
                <a:cs typeface="Helvetica Neue"/>
                <a:sym typeface="Helvetica Neue"/>
              </a:rPr>
              <a:t>wir</a:t>
            </a:r>
            <a:r>
              <a:rPr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dirty="0" err="1"/>
              <a:t>machen</a:t>
            </a:r>
            <a:endParaRPr dirty="0"/>
          </a:p>
        </p:txBody>
      </p:sp>
      <p:sp>
        <p:nvSpPr>
          <p:cNvPr id="141" name="Aluminiumlegierungen wie z.B. EN AW 6060, 5083, 7075 und andere hochfeste Speziallegierungen…"/>
          <p:cNvSpPr txBox="1">
            <a:spLocks noGrp="1"/>
          </p:cNvSpPr>
          <p:nvPr>
            <p:ph type="body" idx="1"/>
          </p:nvPr>
        </p:nvSpPr>
        <p:spPr>
          <a:xfrm>
            <a:off x="633677" y="2768600"/>
            <a:ext cx="11737447" cy="5715000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marL="364489" indent="-364489" defTabSz="479044">
              <a:spcBef>
                <a:spcPts val="2900"/>
              </a:spcBef>
              <a:buBlip>
                <a:blip r:embed="rId2"/>
              </a:buBlip>
              <a:defRPr sz="2952">
                <a:effectLst>
                  <a:outerShdw blurRad="41656" dist="31242" dir="5400000" rotWithShape="0">
                    <a:srgbClr val="000000"/>
                  </a:outerShdw>
                </a:effectLst>
              </a:defRPr>
            </a:pPr>
            <a:r>
              <a:rPr dirty="0" err="1"/>
              <a:t>Aluminiumlegierungen</a:t>
            </a:r>
            <a:r>
              <a:rPr dirty="0"/>
              <a:t> </a:t>
            </a:r>
            <a:r>
              <a:rPr dirty="0" err="1"/>
              <a:t>wie</a:t>
            </a:r>
            <a:r>
              <a:rPr dirty="0"/>
              <a:t> </a:t>
            </a:r>
            <a:r>
              <a:rPr dirty="0" err="1"/>
              <a:t>z.B.</a:t>
            </a:r>
            <a:r>
              <a:rPr dirty="0"/>
              <a:t> EN AW 6060, 5083, 7075 und </a:t>
            </a:r>
            <a:r>
              <a:rPr dirty="0" err="1"/>
              <a:t>andere</a:t>
            </a:r>
            <a:r>
              <a:rPr dirty="0"/>
              <a:t> </a:t>
            </a:r>
            <a:r>
              <a:rPr dirty="0" err="1"/>
              <a:t>hochfeste</a:t>
            </a:r>
            <a:r>
              <a:rPr dirty="0"/>
              <a:t> </a:t>
            </a:r>
            <a:r>
              <a:rPr dirty="0" err="1"/>
              <a:t>Speziallegierungen</a:t>
            </a:r>
            <a:endParaRPr dirty="0"/>
          </a:p>
          <a:p>
            <a:pPr marL="364489" indent="-364489" defTabSz="479044">
              <a:spcBef>
                <a:spcPts val="2900"/>
              </a:spcBef>
              <a:buBlip>
                <a:blip r:embed="rId2"/>
              </a:buBlip>
              <a:defRPr sz="2952">
                <a:effectLst>
                  <a:outerShdw blurRad="41656" dist="31242" dir="5400000" rotWithShape="0">
                    <a:srgbClr val="000000"/>
                  </a:outerShdw>
                </a:effectLst>
              </a:defRPr>
            </a:pPr>
            <a:r>
              <a:rPr dirty="0" err="1"/>
              <a:t>Werkzeugstähle</a:t>
            </a:r>
            <a:r>
              <a:rPr dirty="0"/>
              <a:t>, PM-</a:t>
            </a:r>
            <a:r>
              <a:rPr dirty="0" err="1"/>
              <a:t>Stähle</a:t>
            </a:r>
            <a:r>
              <a:rPr dirty="0"/>
              <a:t>, HSS-</a:t>
            </a:r>
            <a:r>
              <a:rPr dirty="0" err="1"/>
              <a:t>Stähle</a:t>
            </a:r>
            <a:r>
              <a:rPr dirty="0"/>
              <a:t> bis 65 HRC</a:t>
            </a:r>
          </a:p>
          <a:p>
            <a:pPr marL="364489" indent="-364489" defTabSz="479044">
              <a:spcBef>
                <a:spcPts val="2900"/>
              </a:spcBef>
              <a:buBlip>
                <a:blip r:embed="rId2"/>
              </a:buBlip>
              <a:defRPr sz="2952">
                <a:effectLst>
                  <a:outerShdw blurRad="41656" dist="31242" dir="5400000" rotWithShape="0">
                    <a:srgbClr val="000000"/>
                  </a:outerShdw>
                </a:effectLst>
              </a:defRPr>
            </a:pPr>
            <a:r>
              <a:rPr dirty="0"/>
              <a:t>NE-</a:t>
            </a:r>
            <a:r>
              <a:rPr dirty="0" err="1"/>
              <a:t>Metalle</a:t>
            </a:r>
            <a:r>
              <a:rPr dirty="0"/>
              <a:t> </a:t>
            </a:r>
            <a:r>
              <a:rPr dirty="0" err="1"/>
              <a:t>wie</a:t>
            </a:r>
            <a:r>
              <a:rPr dirty="0"/>
              <a:t> </a:t>
            </a:r>
            <a:r>
              <a:rPr dirty="0" err="1"/>
              <a:t>z.B.</a:t>
            </a:r>
            <a:r>
              <a:rPr dirty="0"/>
              <a:t> Bronze, Kupfer, </a:t>
            </a:r>
            <a:r>
              <a:rPr dirty="0" err="1"/>
              <a:t>Nickelbasislegierungen</a:t>
            </a:r>
            <a:r>
              <a:rPr dirty="0"/>
              <a:t>, Wolfram-Kupfer, Wolfram-Eisen und </a:t>
            </a:r>
            <a:r>
              <a:rPr dirty="0" err="1"/>
              <a:t>Titanlegierungen</a:t>
            </a:r>
            <a:r>
              <a:rPr dirty="0"/>
              <a:t> (</a:t>
            </a:r>
            <a:r>
              <a:rPr dirty="0" err="1"/>
              <a:t>auch</a:t>
            </a:r>
            <a:r>
              <a:rPr dirty="0"/>
              <a:t> </a:t>
            </a:r>
            <a:r>
              <a:rPr dirty="0" err="1"/>
              <a:t>hochfeste</a:t>
            </a:r>
            <a:r>
              <a:rPr dirty="0"/>
              <a:t>)</a:t>
            </a:r>
          </a:p>
          <a:p>
            <a:pPr marL="364489" indent="-364489" defTabSz="479044">
              <a:spcBef>
                <a:spcPts val="2900"/>
              </a:spcBef>
              <a:buBlip>
                <a:blip r:embed="rId2"/>
              </a:buBlip>
              <a:defRPr sz="2952">
                <a:effectLst>
                  <a:outerShdw blurRad="41656" dist="31242" dir="5400000" rotWithShape="0">
                    <a:srgbClr val="000000"/>
                  </a:outerShdw>
                </a:effectLst>
              </a:defRPr>
            </a:pPr>
            <a:r>
              <a:rPr dirty="0" err="1"/>
              <a:t>Kunststoffe</a:t>
            </a:r>
            <a:r>
              <a:rPr dirty="0"/>
              <a:t> </a:t>
            </a:r>
            <a:r>
              <a:rPr dirty="0" err="1"/>
              <a:t>wie</a:t>
            </a:r>
            <a:r>
              <a:rPr dirty="0"/>
              <a:t> </a:t>
            </a:r>
            <a:r>
              <a:rPr dirty="0" err="1"/>
              <a:t>z.B.</a:t>
            </a:r>
            <a:r>
              <a:rPr dirty="0"/>
              <a:t> </a:t>
            </a:r>
            <a:r>
              <a:rPr dirty="0" err="1"/>
              <a:t>Thermoplaste</a:t>
            </a:r>
            <a:r>
              <a:rPr dirty="0"/>
              <a:t> (PMMA (Plexiglas), PA, POM, PEEK), </a:t>
            </a:r>
            <a:r>
              <a:rPr dirty="0" err="1"/>
              <a:t>Modellbau-Kunststoffe</a:t>
            </a:r>
            <a:endParaRPr dirty="0"/>
          </a:p>
          <a:p>
            <a:pPr marL="364489" indent="-364489" defTabSz="479044">
              <a:spcBef>
                <a:spcPts val="2900"/>
              </a:spcBef>
              <a:buBlip>
                <a:blip r:embed="rId2"/>
              </a:buBlip>
              <a:defRPr sz="2952">
                <a:effectLst>
                  <a:outerShdw blurRad="41656" dist="31242" dir="5400000" rotWithShape="0">
                    <a:srgbClr val="000000"/>
                  </a:outerShdw>
                </a:effectLst>
              </a:defRPr>
            </a:pPr>
            <a:r>
              <a:rPr dirty="0" err="1"/>
              <a:t>Graphit</a:t>
            </a:r>
            <a:endParaRPr lang="de-DE" dirty="0"/>
          </a:p>
          <a:p>
            <a:pPr marL="364489" indent="-364489" defTabSz="479044">
              <a:spcBef>
                <a:spcPts val="2900"/>
              </a:spcBef>
              <a:buBlip>
                <a:blip r:embed="rId2"/>
              </a:buBlip>
              <a:defRPr sz="2952">
                <a:effectLst>
                  <a:outerShdw blurRad="41656" dist="31242" dir="5400000" rotWithShape="0">
                    <a:srgbClr val="000000"/>
                  </a:outerShdw>
                </a:effectLst>
              </a:defRPr>
            </a:pPr>
            <a:r>
              <a:rPr lang="de-DE" dirty="0"/>
              <a:t>Keramik</a:t>
            </a:r>
            <a:endParaRPr dirty="0"/>
          </a:p>
        </p:txBody>
      </p:sp>
      <p:pic>
        <p:nvPicPr>
          <p:cNvPr id="142" name="Logo Freigestellt weiss-small.png" descr="Logo Freigestellt weiss-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3" y="8889822"/>
            <a:ext cx="2904126" cy="394213"/>
          </a:xfrm>
          <a:prstGeom prst="rect">
            <a:avLst/>
          </a:prstGeom>
          <a:ln w="25400">
            <a:miter lim="400000"/>
          </a:ln>
          <a:effectLst>
            <a:outerShdw blurRad="584200" dist="108769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43" name="Welche Materialien werden verarbeitet?"/>
          <p:cNvSpPr txBox="1"/>
          <p:nvPr/>
        </p:nvSpPr>
        <p:spPr>
          <a:xfrm>
            <a:off x="1952421" y="1682017"/>
            <a:ext cx="9099958" cy="733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Welche Materialien werden verarbeitet?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Wo wir arbeiten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1241425"/>
          </a:xfrm>
          <a:prstGeom prst="rect">
            <a:avLst/>
          </a:prstGeom>
        </p:spPr>
        <p:txBody>
          <a:bodyPr/>
          <a:lstStyle/>
          <a:p>
            <a:pPr algn="ctr">
              <a:defRPr sz="6100"/>
            </a:pPr>
            <a:r>
              <a:rPr lang="de-DE" dirty="0"/>
              <a:t>Standort</a:t>
            </a:r>
            <a:endParaRPr dirty="0"/>
          </a:p>
        </p:txBody>
      </p:sp>
      <p:pic>
        <p:nvPicPr>
          <p:cNvPr id="160" name="Logo Freigestellt weiss-small.png" descr="Logo Freigestellt weiss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" y="8889822"/>
            <a:ext cx="2904126" cy="394213"/>
          </a:xfrm>
          <a:prstGeom prst="rect">
            <a:avLst/>
          </a:prstGeom>
          <a:ln w="25400">
            <a:miter lim="400000"/>
          </a:ln>
          <a:effectLst>
            <a:outerShdw blurRad="584200" dist="108769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61" name="Wo befindet sich der Standort und wie sind die Räumlichkeiten?"/>
          <p:cNvSpPr txBox="1"/>
          <p:nvPr/>
        </p:nvSpPr>
        <p:spPr>
          <a:xfrm>
            <a:off x="6451072" y="1533505"/>
            <a:ext cx="102656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165" name="Die Firma OTTO TECHNOLOGY Johannes &amp; Michael Otto GbR befindet sich in:…"/>
          <p:cNvSpPr txBox="1"/>
          <p:nvPr/>
        </p:nvSpPr>
        <p:spPr>
          <a:xfrm>
            <a:off x="626533" y="1870267"/>
            <a:ext cx="11743180" cy="6011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400"/>
            </a:pPr>
            <a:r>
              <a:rPr dirty="0"/>
              <a:t> </a:t>
            </a:r>
            <a:endParaRPr lang="de-DE" dirty="0"/>
          </a:p>
          <a:p>
            <a:pPr marL="296333" indent="-296333" algn="l">
              <a:buSzPct val="75000"/>
              <a:buChar char="•"/>
              <a:defRPr sz="2400"/>
            </a:pPr>
            <a:r>
              <a:rPr dirty="0"/>
              <a:t>In der </a:t>
            </a:r>
            <a:r>
              <a:rPr dirty="0" err="1"/>
              <a:t>Lohwiese</a:t>
            </a:r>
            <a:r>
              <a:rPr dirty="0"/>
              <a:t> 3  </a:t>
            </a:r>
          </a:p>
          <a:p>
            <a:pPr marL="296333" indent="-296333" algn="l">
              <a:buSzPct val="75000"/>
              <a:buChar char="•"/>
              <a:defRPr sz="2400"/>
            </a:pPr>
            <a:endParaRPr lang="de-DE" dirty="0"/>
          </a:p>
          <a:p>
            <a:pPr marL="296333" indent="-296333" algn="l">
              <a:buSzPct val="75000"/>
              <a:buChar char="•"/>
              <a:defRPr sz="2400"/>
            </a:pPr>
            <a:r>
              <a:rPr lang="de-DE" dirty="0"/>
              <a:t>35080</a:t>
            </a:r>
            <a:r>
              <a:rPr dirty="0"/>
              <a:t> Bad </a:t>
            </a:r>
            <a:r>
              <a:rPr dirty="0" err="1"/>
              <a:t>Endbach</a:t>
            </a:r>
            <a:r>
              <a:rPr lang="de-DE" dirty="0"/>
              <a:t> - Schlierbach</a:t>
            </a:r>
          </a:p>
          <a:p>
            <a:pPr algn="l">
              <a:buSzPct val="75000"/>
              <a:defRPr sz="2400"/>
            </a:pPr>
            <a:r>
              <a:rPr lang="de-DE" dirty="0"/>
              <a:t>    </a:t>
            </a:r>
          </a:p>
          <a:p>
            <a:pPr marL="342900" indent="-342900" algn="l">
              <a:buSzPct val="75000"/>
              <a:buFont typeface="Arial" panose="020B0604020202020204" pitchFamily="34" charset="0"/>
              <a:buChar char="•"/>
              <a:defRPr sz="2400"/>
            </a:pPr>
            <a:r>
              <a:rPr lang="de-DE" dirty="0" err="1"/>
              <a:t>Landk</a:t>
            </a:r>
            <a:r>
              <a:rPr dirty="0"/>
              <a:t>reis Marburg-</a:t>
            </a:r>
            <a:r>
              <a:rPr dirty="0" err="1"/>
              <a:t>Biedenkopf</a:t>
            </a:r>
            <a:r>
              <a:rPr lang="de-DE" dirty="0"/>
              <a:t> </a:t>
            </a:r>
          </a:p>
          <a:p>
            <a:pPr algn="l">
              <a:buSzPct val="75000"/>
              <a:defRPr sz="2400"/>
            </a:pPr>
            <a:r>
              <a:rPr lang="de-DE" dirty="0"/>
              <a:t>   </a:t>
            </a:r>
          </a:p>
          <a:p>
            <a:pPr algn="l">
              <a:buSzPct val="75000"/>
              <a:defRPr sz="2400"/>
            </a:pPr>
            <a:r>
              <a:rPr lang="de-DE" dirty="0"/>
              <a:t>    </a:t>
            </a:r>
          </a:p>
          <a:p>
            <a:pPr algn="l">
              <a:buSzPct val="75000"/>
              <a:defRPr sz="2400"/>
            </a:pPr>
            <a:endParaRPr lang="de-DE" dirty="0"/>
          </a:p>
          <a:p>
            <a:pPr algn="l">
              <a:buSzPct val="75000"/>
              <a:defRPr sz="2400"/>
            </a:pPr>
            <a:endParaRPr lang="de-DE" dirty="0"/>
          </a:p>
          <a:p>
            <a:pPr algn="l">
              <a:buSzPct val="75000"/>
              <a:defRPr sz="2400"/>
            </a:pPr>
            <a:r>
              <a:rPr lang="de-DE" dirty="0"/>
              <a:t>  Hessen</a:t>
            </a:r>
          </a:p>
          <a:p>
            <a:pPr algn="l">
              <a:buSzPct val="75000"/>
              <a:defRPr sz="2400"/>
            </a:pPr>
            <a:r>
              <a:rPr lang="de-DE" dirty="0"/>
              <a:t>    </a:t>
            </a:r>
          </a:p>
          <a:p>
            <a:pPr algn="l">
              <a:buSzPct val="75000"/>
              <a:defRPr sz="2400"/>
            </a:pPr>
            <a:r>
              <a:rPr lang="de-DE" dirty="0"/>
              <a:t>   </a:t>
            </a:r>
          </a:p>
          <a:p>
            <a:pPr algn="l">
              <a:buSzPct val="75000"/>
              <a:defRPr sz="2400"/>
            </a:pPr>
            <a:endParaRPr lang="de-DE" dirty="0"/>
          </a:p>
          <a:p>
            <a:pPr algn="l">
              <a:buSzPct val="75000"/>
              <a:defRPr sz="2400"/>
            </a:pPr>
            <a:r>
              <a:rPr lang="de-DE" dirty="0"/>
              <a:t> Deutschland</a:t>
            </a:r>
          </a:p>
          <a:p>
            <a:pPr algn="l">
              <a:buSzPct val="75000"/>
              <a:defRPr sz="2400"/>
            </a:pPr>
            <a:endParaRPr dirty="0"/>
          </a:p>
        </p:txBody>
      </p:sp>
      <p:pic>
        <p:nvPicPr>
          <p:cNvPr id="3" name="Grafik 2" descr="Ein Bild, das Text, Karte, Atlas, Schrift enthält.&#10;&#10;KI-generierte Inhalte können fehlerhaft sein.">
            <a:extLst>
              <a:ext uri="{FF2B5EF4-FFF2-40B4-BE49-F238E27FC236}">
                <a16:creationId xmlns:a16="http://schemas.microsoft.com/office/drawing/2014/main" id="{3D39D8F4-8BC1-087B-E231-CD48AC6DC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93" y="5102263"/>
            <a:ext cx="4800779" cy="3400552"/>
          </a:xfrm>
          <a:prstGeom prst="rect">
            <a:avLst/>
          </a:prstGeom>
        </p:spPr>
      </p:pic>
      <p:pic>
        <p:nvPicPr>
          <p:cNvPr id="5" name="Grafik 4" descr="Ein Bild, das rot, gelb, orange, Farbigkeit enthält.&#10;&#10;KI-generierte Inhalte können fehlerhaft sein.">
            <a:extLst>
              <a:ext uri="{FF2B5EF4-FFF2-40B4-BE49-F238E27FC236}">
                <a16:creationId xmlns:a16="http://schemas.microsoft.com/office/drawing/2014/main" id="{B67F3481-CD5E-DD65-60B9-FFD4C8B68F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16319" y="6594437"/>
            <a:ext cx="2103788" cy="126227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AED0177-D8F7-093E-AA39-8D29F4B1EBA7}"/>
              </a:ext>
            </a:extLst>
          </p:cNvPr>
          <p:cNvSpPr txBox="1"/>
          <p:nvPr/>
        </p:nvSpPr>
        <p:spPr>
          <a:xfrm>
            <a:off x="787400" y="12896745"/>
            <a:ext cx="160226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5" tooltip="https://www.science-at-home.de/wiki/index.php/Deutschland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6" tooltip="https://creativecommons.org/licenses/by-nc-sa/3.0/"/>
              </a:rPr>
              <a:t>CC BY-SA-NC</a:t>
            </a:r>
            <a:endParaRPr lang="de-DE" sz="900"/>
          </a:p>
        </p:txBody>
      </p:sp>
      <p:pic>
        <p:nvPicPr>
          <p:cNvPr id="8" name="Grafik 7" descr="Ein Bild, das Symbol, Emblem, Flagge, Logo enthält.&#10;&#10;KI-generierte Inhalte können fehlerhaft sein.">
            <a:extLst>
              <a:ext uri="{FF2B5EF4-FFF2-40B4-BE49-F238E27FC236}">
                <a16:creationId xmlns:a16="http://schemas.microsoft.com/office/drawing/2014/main" id="{D926F6F3-AAAE-82EF-F8B2-58D086BF15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616319" y="5078085"/>
            <a:ext cx="2103788" cy="126227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Was wir haben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1241425"/>
          </a:xfrm>
          <a:prstGeom prst="rect">
            <a:avLst/>
          </a:prstGeom>
        </p:spPr>
        <p:txBody>
          <a:bodyPr/>
          <a:lstStyle/>
          <a:p>
            <a:pPr algn="ctr">
              <a:defRPr sz="6100"/>
            </a:pPr>
            <a:r>
              <a:rPr lang="de-DE" dirty="0"/>
              <a:t>Maschinenpark</a:t>
            </a:r>
            <a:endParaRPr dirty="0"/>
          </a:p>
        </p:txBody>
      </p:sp>
      <p:pic>
        <p:nvPicPr>
          <p:cNvPr id="175" name="Logo Freigestellt weiss-small.png" descr="Logo Freigestellt weiss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" y="8889822"/>
            <a:ext cx="2904126" cy="394213"/>
          </a:xfrm>
          <a:prstGeom prst="rect">
            <a:avLst/>
          </a:prstGeom>
          <a:ln w="25400">
            <a:miter lim="400000"/>
          </a:ln>
          <a:effectLst>
            <a:outerShdw blurRad="584200" dist="108769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76" name="Welche Maschinen und Software setzen wir ein?"/>
          <p:cNvSpPr txBox="1"/>
          <p:nvPr/>
        </p:nvSpPr>
        <p:spPr>
          <a:xfrm>
            <a:off x="6451071" y="1403539"/>
            <a:ext cx="102657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177" name="Hersteller und Typ:…"/>
          <p:cNvSpPr txBox="1">
            <a:spLocks noGrp="1"/>
          </p:cNvSpPr>
          <p:nvPr>
            <p:ph type="body" sz="quarter" idx="1"/>
          </p:nvPr>
        </p:nvSpPr>
        <p:spPr>
          <a:xfrm>
            <a:off x="626533" y="2034862"/>
            <a:ext cx="7306853" cy="3616549"/>
          </a:xfrm>
          <a:prstGeom prst="rect">
            <a:avLst/>
          </a:prstGeom>
        </p:spPr>
        <p:txBody>
          <a:bodyPr anchor="t">
            <a:normAutofit fontScale="25000" lnSpcReduction="20000"/>
          </a:bodyPr>
          <a:lstStyle/>
          <a:p>
            <a:pPr marL="0" indent="0" defTabSz="397763">
              <a:lnSpc>
                <a:spcPts val="3800"/>
              </a:lnSpc>
              <a:spcBef>
                <a:spcPts val="1000"/>
              </a:spcBef>
              <a:buSzTx/>
              <a:buNone/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8000" dirty="0" err="1">
                <a:latin typeface="Arial" panose="020B0604020202020204" pitchFamily="34" charset="0"/>
                <a:cs typeface="Arial" panose="020B0604020202020204" pitchFamily="34" charset="0"/>
              </a:rPr>
              <a:t>Hersteller</a:t>
            </a:r>
            <a: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sz="8000" dirty="0" err="1">
                <a:latin typeface="Arial" panose="020B0604020202020204" pitchFamily="34" charset="0"/>
                <a:cs typeface="Arial" panose="020B0604020202020204" pitchFamily="34" charset="0"/>
              </a:rPr>
              <a:t>Typ</a:t>
            </a:r>
            <a: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sz="8000" dirty="0"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  <a:p>
            <a:pPr marL="0" indent="0" defTabSz="397763">
              <a:lnSpc>
                <a:spcPts val="3800"/>
              </a:lnSpc>
              <a:spcBef>
                <a:spcPts val="1000"/>
              </a:spcBef>
              <a:buSzTx/>
              <a:buNone/>
              <a:defRPr sz="200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8000" dirty="0">
                <a:latin typeface="Arial" panose="020B0604020202020204" pitchFamily="34" charset="0"/>
                <a:cs typeface="Arial" panose="020B0604020202020204" pitchFamily="34" charset="0"/>
              </a:rPr>
              <a:t>+GF+ Mill S 400 U</a:t>
            </a:r>
            <a:endParaRPr sz="8000" dirty="0"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  <a:p>
            <a:pPr marL="0" indent="0" defTabSz="397763">
              <a:lnSpc>
                <a:spcPts val="3800"/>
              </a:lnSpc>
              <a:spcBef>
                <a:spcPts val="1000"/>
              </a:spcBef>
              <a:buSzTx/>
              <a:buNone/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8000" dirty="0" err="1">
                <a:latin typeface="Arial" panose="020B0604020202020204" pitchFamily="34" charset="0"/>
                <a:cs typeface="Arial" panose="020B0604020202020204" pitchFamily="34" charset="0"/>
              </a:rPr>
              <a:t>Baujahr</a:t>
            </a:r>
            <a: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  <a:t>: 201</a:t>
            </a:r>
            <a:r>
              <a:rPr lang="de-DE" sz="8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b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8000" dirty="0" err="1">
                <a:latin typeface="Arial" panose="020B0604020202020204" pitchFamily="34" charset="0"/>
                <a:cs typeface="Arial" panose="020B0604020202020204" pitchFamily="34" charset="0"/>
              </a:rPr>
              <a:t>Steuerung</a:t>
            </a:r>
            <a: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80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TNC 530 (Heidenhain)</a:t>
            </a:r>
            <a:b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8000" dirty="0" err="1">
                <a:latin typeface="Arial" panose="020B0604020202020204" pitchFamily="34" charset="0"/>
                <a:cs typeface="Arial" panose="020B0604020202020204" pitchFamily="34" charset="0"/>
              </a:rPr>
              <a:t>Spindeltyp</a:t>
            </a:r>
            <a: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  <a:t>: HSK </a:t>
            </a:r>
            <a:r>
              <a:rPr lang="de-DE" sz="8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  <a:t>0E </a:t>
            </a:r>
            <a:r>
              <a:rPr lang="de-DE" sz="8000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  <a:t>.000 U/min</a:t>
            </a:r>
            <a:endParaRPr lang="de-DE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397763">
              <a:lnSpc>
                <a:spcPts val="3800"/>
              </a:lnSpc>
              <a:spcBef>
                <a:spcPts val="1000"/>
              </a:spcBef>
              <a:buSzTx/>
              <a:buNone/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8000" dirty="0">
                <a:latin typeface="Arial" panose="020B0604020202020204" pitchFamily="34" charset="0"/>
                <a:cs typeface="Arial" panose="020B0604020202020204" pitchFamily="34" charset="0"/>
              </a:rPr>
              <a:t>Verfahrweg: </a:t>
            </a:r>
            <a:r>
              <a:rPr lang="de-DE" sz="80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500 x 450 x 360 mm</a:t>
            </a:r>
            <a:br>
              <a:rPr sz="8000" b="0" dirty="0"/>
            </a:br>
            <a:endParaRPr b="0" dirty="0"/>
          </a:p>
        </p:txBody>
      </p:sp>
      <p:sp>
        <p:nvSpPr>
          <p:cNvPr id="184" name="Hersteller und Typ:…"/>
          <p:cNvSpPr txBox="1"/>
          <p:nvPr/>
        </p:nvSpPr>
        <p:spPr>
          <a:xfrm>
            <a:off x="668205" y="5651411"/>
            <a:ext cx="8322469" cy="3109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393192">
              <a:lnSpc>
                <a:spcPts val="3800"/>
              </a:lnSpc>
              <a:spcBef>
                <a:spcPts val="1000"/>
              </a:spcBef>
              <a:defRPr sz="1978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endParaRPr b="0" dirty="0"/>
          </a:p>
        </p:txBody>
      </p:sp>
      <p:pic>
        <p:nvPicPr>
          <p:cNvPr id="5" name="Grafik 4" descr="Ein Bild, das Maschine enthält.&#10;&#10;KI-generierte Inhalte können fehlerhaft sein.">
            <a:extLst>
              <a:ext uri="{FF2B5EF4-FFF2-40B4-BE49-F238E27FC236}">
                <a16:creationId xmlns:a16="http://schemas.microsoft.com/office/drawing/2014/main" id="{FEE38EB7-6811-2739-1491-B6AFC12CE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223" y="1985340"/>
            <a:ext cx="4764234" cy="317615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F79EE9C-3407-CF3B-F2BE-00B04746BBEF}"/>
              </a:ext>
            </a:extLst>
          </p:cNvPr>
          <p:cNvSpPr txBox="1"/>
          <p:nvPr/>
        </p:nvSpPr>
        <p:spPr>
          <a:xfrm>
            <a:off x="6553728" y="5755922"/>
            <a:ext cx="7915493" cy="382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 algn="l" defTabSz="397763">
              <a:lnSpc>
                <a:spcPts val="3800"/>
              </a:lnSpc>
              <a:spcBef>
                <a:spcPts val="1000"/>
              </a:spcBef>
              <a:buSzTx/>
              <a:buNone/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Hersteller und Typ: </a:t>
            </a:r>
            <a:endParaRPr lang="de-DE" sz="2000" dirty="0"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  <a:p>
            <a:pPr marL="0" indent="0" algn="l" defTabSz="397763">
              <a:lnSpc>
                <a:spcPts val="3800"/>
              </a:lnSpc>
              <a:spcBef>
                <a:spcPts val="1000"/>
              </a:spcBef>
              <a:buSzTx/>
              <a:buNone/>
              <a:defRPr sz="200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+GF+ HEM 700 U</a:t>
            </a:r>
          </a:p>
          <a:p>
            <a:pPr marL="0" indent="0" algn="l" defTabSz="397763">
              <a:lnSpc>
                <a:spcPts val="3800"/>
              </a:lnSpc>
              <a:spcBef>
                <a:spcPts val="1000"/>
              </a:spcBef>
              <a:buSzTx/>
              <a:buNone/>
              <a:defRPr sz="200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Baujahr: 2016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Steuerung: </a:t>
            </a:r>
            <a:r>
              <a:rPr lang="de-DE" sz="20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TNC 530 (Heidenhain)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Spindeltyp: HSK 63 20.000 U/min</a:t>
            </a:r>
          </a:p>
          <a:p>
            <a:pPr algn="l" defTabSz="397763">
              <a:lnSpc>
                <a:spcPts val="3800"/>
              </a:lnSpc>
              <a:spcBef>
                <a:spcPts val="1000"/>
              </a:spcBef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Verfahrweg: </a:t>
            </a:r>
            <a:r>
              <a:rPr lang="de-DE" sz="2001" dirty="0">
                <a:effectLst/>
                <a:sym typeface="Helvetica"/>
              </a:rPr>
              <a:t>700 x 600 x 500 mm</a:t>
            </a:r>
            <a:br>
              <a:rPr lang="de-DE" sz="4400" b="0" dirty="0"/>
            </a:br>
            <a:endParaRPr lang="de-DE" dirty="0"/>
          </a:p>
        </p:txBody>
      </p:sp>
      <p:pic>
        <p:nvPicPr>
          <p:cNvPr id="9" name="Grafik 8" descr="Ein Bild, das Maschine, Fräsmaschine enthält.&#10;&#10;KI-generierte Inhalte können fehlerhaft sein.">
            <a:extLst>
              <a:ext uri="{FF2B5EF4-FFF2-40B4-BE49-F238E27FC236}">
                <a16:creationId xmlns:a16="http://schemas.microsoft.com/office/drawing/2014/main" id="{F1DEC626-090E-30A6-3EE6-80141B4D4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1" y="6034976"/>
            <a:ext cx="4185634" cy="2790423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8A8A9E3E-8C56-A520-005A-AC69711E8968}"/>
              </a:ext>
            </a:extLst>
          </p:cNvPr>
          <p:cNvCxnSpPr>
            <a:cxnSpLocks/>
          </p:cNvCxnSpPr>
          <p:nvPr/>
        </p:nvCxnSpPr>
        <p:spPr>
          <a:xfrm flipV="1">
            <a:off x="399245" y="5586988"/>
            <a:ext cx="12167212" cy="6442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337A9-BCA1-1E4D-D9BB-1EFA4A714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Was wir haben">
            <a:extLst>
              <a:ext uri="{FF2B5EF4-FFF2-40B4-BE49-F238E27FC236}">
                <a16:creationId xmlns:a16="http://schemas.microsoft.com/office/drawing/2014/main" id="{992B6EC2-117C-3FB6-543F-5CEDE7A73E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1241425"/>
          </a:xfrm>
          <a:prstGeom prst="rect">
            <a:avLst/>
          </a:prstGeom>
        </p:spPr>
        <p:txBody>
          <a:bodyPr/>
          <a:lstStyle/>
          <a:p>
            <a:pPr algn="ctr">
              <a:defRPr sz="6100"/>
            </a:pPr>
            <a:r>
              <a:rPr lang="de-DE" dirty="0"/>
              <a:t>Maschinenpark</a:t>
            </a:r>
            <a:endParaRPr dirty="0"/>
          </a:p>
        </p:txBody>
      </p:sp>
      <p:pic>
        <p:nvPicPr>
          <p:cNvPr id="175" name="Logo Freigestellt weiss-small.png" descr="Logo Freigestellt weiss-small.png">
            <a:extLst>
              <a:ext uri="{FF2B5EF4-FFF2-40B4-BE49-F238E27FC236}">
                <a16:creationId xmlns:a16="http://schemas.microsoft.com/office/drawing/2014/main" id="{652BFE41-9ED9-99E2-7C47-D2F021536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" y="8889822"/>
            <a:ext cx="2904126" cy="394213"/>
          </a:xfrm>
          <a:prstGeom prst="rect">
            <a:avLst/>
          </a:prstGeom>
          <a:ln w="25400">
            <a:miter lim="400000"/>
          </a:ln>
          <a:effectLst>
            <a:outerShdw blurRad="584200" dist="108769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76" name="Welche Maschinen und Software setzen wir ein?">
            <a:extLst>
              <a:ext uri="{FF2B5EF4-FFF2-40B4-BE49-F238E27FC236}">
                <a16:creationId xmlns:a16="http://schemas.microsoft.com/office/drawing/2014/main" id="{6C13E130-E14C-1889-4806-7EABF26E4F7A}"/>
              </a:ext>
            </a:extLst>
          </p:cNvPr>
          <p:cNvSpPr txBox="1"/>
          <p:nvPr/>
        </p:nvSpPr>
        <p:spPr>
          <a:xfrm>
            <a:off x="6451071" y="1403539"/>
            <a:ext cx="102657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177" name="Hersteller und Typ:…">
            <a:extLst>
              <a:ext uri="{FF2B5EF4-FFF2-40B4-BE49-F238E27FC236}">
                <a16:creationId xmlns:a16="http://schemas.microsoft.com/office/drawing/2014/main" id="{8AECA9D0-5B2A-6D93-D52C-65D7B0AB5BA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26533" y="2034862"/>
            <a:ext cx="7306853" cy="3616549"/>
          </a:xfrm>
          <a:prstGeom prst="rect">
            <a:avLst/>
          </a:prstGeom>
        </p:spPr>
        <p:txBody>
          <a:bodyPr anchor="t">
            <a:normAutofit fontScale="25000" lnSpcReduction="20000"/>
          </a:bodyPr>
          <a:lstStyle/>
          <a:p>
            <a:pPr marL="0" indent="0" defTabSz="397763">
              <a:lnSpc>
                <a:spcPts val="3800"/>
              </a:lnSpc>
              <a:spcBef>
                <a:spcPts val="1000"/>
              </a:spcBef>
              <a:buSzTx/>
              <a:buNone/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8000" dirty="0" err="1">
                <a:latin typeface="Arial" panose="020B0604020202020204" pitchFamily="34" charset="0"/>
                <a:cs typeface="Arial" panose="020B0604020202020204" pitchFamily="34" charset="0"/>
              </a:rPr>
              <a:t>Hersteller</a:t>
            </a:r>
            <a: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sz="8000" dirty="0" err="1">
                <a:latin typeface="Arial" panose="020B0604020202020204" pitchFamily="34" charset="0"/>
                <a:cs typeface="Arial" panose="020B0604020202020204" pitchFamily="34" charset="0"/>
              </a:rPr>
              <a:t>Typ</a:t>
            </a:r>
            <a: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sz="8000" dirty="0"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  <a:p>
            <a:pPr marL="0" indent="0" defTabSz="397763">
              <a:lnSpc>
                <a:spcPts val="3800"/>
              </a:lnSpc>
              <a:spcBef>
                <a:spcPts val="1000"/>
              </a:spcBef>
              <a:buSzTx/>
              <a:buNone/>
              <a:defRPr sz="200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8000" dirty="0">
                <a:latin typeface="Arial" panose="020B0604020202020204" pitchFamily="34" charset="0"/>
                <a:cs typeface="Arial" panose="020B0604020202020204" pitchFamily="34" charset="0"/>
              </a:rPr>
              <a:t>+GF+ Mill E 500 U     + Roboter (siehe unten)</a:t>
            </a:r>
            <a:endParaRPr sz="8000" dirty="0"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  <a:p>
            <a:pPr marL="0" indent="0" defTabSz="397763">
              <a:lnSpc>
                <a:spcPts val="3800"/>
              </a:lnSpc>
              <a:spcBef>
                <a:spcPts val="1000"/>
              </a:spcBef>
              <a:buSzTx/>
              <a:buNone/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8000" dirty="0" err="1">
                <a:latin typeface="Arial" panose="020B0604020202020204" pitchFamily="34" charset="0"/>
                <a:cs typeface="Arial" panose="020B0604020202020204" pitchFamily="34" charset="0"/>
              </a:rPr>
              <a:t>Baujahr</a:t>
            </a:r>
            <a: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de-DE"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b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8000" dirty="0" err="1">
                <a:latin typeface="Arial" panose="020B0604020202020204" pitchFamily="34" charset="0"/>
                <a:cs typeface="Arial" panose="020B0604020202020204" pitchFamily="34" charset="0"/>
              </a:rPr>
              <a:t>Steuerung</a:t>
            </a:r>
            <a: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8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iTNC</a:t>
            </a:r>
            <a:r>
              <a:rPr lang="de-DE" sz="8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640 (Heidenhain)</a:t>
            </a:r>
            <a:b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8000" dirty="0" err="1">
                <a:latin typeface="Arial" panose="020B0604020202020204" pitchFamily="34" charset="0"/>
                <a:cs typeface="Arial" panose="020B0604020202020204" pitchFamily="34" charset="0"/>
              </a:rPr>
              <a:t>Spindeltyp</a:t>
            </a:r>
            <a: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 </a:t>
            </a:r>
            <a:r>
              <a:rPr lang="de-DE"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de-DE"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.000 U/min</a:t>
            </a:r>
            <a:endParaRPr lang="de-DE" sz="8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397763">
              <a:lnSpc>
                <a:spcPts val="3800"/>
              </a:lnSpc>
              <a:spcBef>
                <a:spcPts val="1000"/>
              </a:spcBef>
              <a:buSzTx/>
              <a:buNone/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8000" dirty="0">
                <a:latin typeface="Arial" panose="020B0604020202020204" pitchFamily="34" charset="0"/>
                <a:cs typeface="Arial" panose="020B0604020202020204" pitchFamily="34" charset="0"/>
              </a:rPr>
              <a:t>Verfahrweg: </a:t>
            </a:r>
            <a:r>
              <a:rPr lang="de-DE" sz="8000" dirty="0">
                <a:effectLst/>
                <a:sym typeface="Helvetica"/>
              </a:rPr>
              <a:t>500 x 450 x 400 mm</a:t>
            </a:r>
            <a:br>
              <a:rPr sz="8000" b="0" dirty="0"/>
            </a:br>
            <a:endParaRPr b="0" dirty="0"/>
          </a:p>
        </p:txBody>
      </p:sp>
      <p:sp>
        <p:nvSpPr>
          <p:cNvPr id="184" name="Hersteller und Typ:…">
            <a:extLst>
              <a:ext uri="{FF2B5EF4-FFF2-40B4-BE49-F238E27FC236}">
                <a16:creationId xmlns:a16="http://schemas.microsoft.com/office/drawing/2014/main" id="{36AEB2C3-BFB6-AA6F-75A7-C8026AC3D733}"/>
              </a:ext>
            </a:extLst>
          </p:cNvPr>
          <p:cNvSpPr txBox="1"/>
          <p:nvPr/>
        </p:nvSpPr>
        <p:spPr>
          <a:xfrm>
            <a:off x="668205" y="5651411"/>
            <a:ext cx="8322469" cy="3109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393192">
              <a:lnSpc>
                <a:spcPts val="3800"/>
              </a:lnSpc>
              <a:spcBef>
                <a:spcPts val="1000"/>
              </a:spcBef>
              <a:defRPr sz="1978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endParaRPr b="0" dirty="0"/>
          </a:p>
        </p:txBody>
      </p:sp>
      <p:pic>
        <p:nvPicPr>
          <p:cNvPr id="5" name="Grafik 4" descr="Ein Bild, das Maschine enthält.&#10;&#10;KI-generierte Inhalte können fehlerhaft sein.">
            <a:extLst>
              <a:ext uri="{FF2B5EF4-FFF2-40B4-BE49-F238E27FC236}">
                <a16:creationId xmlns:a16="http://schemas.microsoft.com/office/drawing/2014/main" id="{E5EACF7E-DA8A-83D4-AA3E-1CDDA0FBE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223" y="1985340"/>
            <a:ext cx="4764234" cy="317615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E5B33B1-4121-1D69-D66D-6DAEA1BC5964}"/>
              </a:ext>
            </a:extLst>
          </p:cNvPr>
          <p:cNvSpPr txBox="1"/>
          <p:nvPr/>
        </p:nvSpPr>
        <p:spPr>
          <a:xfrm>
            <a:off x="7463003" y="5867792"/>
            <a:ext cx="7915493" cy="32092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 algn="l" defTabSz="397763">
              <a:lnSpc>
                <a:spcPts val="3800"/>
              </a:lnSpc>
              <a:spcBef>
                <a:spcPts val="1000"/>
              </a:spcBef>
              <a:buSzTx/>
              <a:buNone/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Hersteller und Typ: </a:t>
            </a:r>
            <a:endParaRPr lang="de-DE" sz="2000" dirty="0"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  <a:p>
            <a:pPr marL="0" indent="0" algn="l" defTabSz="397763">
              <a:lnSpc>
                <a:spcPts val="3800"/>
              </a:lnSpc>
              <a:spcBef>
                <a:spcPts val="1000"/>
              </a:spcBef>
              <a:buSzTx/>
              <a:buNone/>
              <a:defRPr sz="200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EROWA Robot Compact 80</a:t>
            </a:r>
          </a:p>
          <a:p>
            <a:pPr marL="0" indent="0" algn="l" defTabSz="397763">
              <a:lnSpc>
                <a:spcPts val="3800"/>
              </a:lnSpc>
              <a:spcBef>
                <a:spcPts val="1000"/>
              </a:spcBef>
              <a:buSzTx/>
              <a:buNone/>
              <a:defRPr sz="200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Baujahr: 2022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Palettenplätze: 16 x UPC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4400" b="0" dirty="0"/>
            </a:br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BD2765A4-44BF-CAFD-86E3-64C2CDF1831F}"/>
              </a:ext>
            </a:extLst>
          </p:cNvPr>
          <p:cNvCxnSpPr>
            <a:cxnSpLocks/>
          </p:cNvCxnSpPr>
          <p:nvPr/>
        </p:nvCxnSpPr>
        <p:spPr>
          <a:xfrm flipV="1">
            <a:off x="399245" y="5586988"/>
            <a:ext cx="12167212" cy="6442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02D61CBB-9252-A68B-C407-E670485D3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50" y="5815298"/>
            <a:ext cx="2787790" cy="278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5667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Was wir haben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1241425"/>
          </a:xfrm>
          <a:prstGeom prst="rect">
            <a:avLst/>
          </a:prstGeom>
        </p:spPr>
        <p:txBody>
          <a:bodyPr/>
          <a:lstStyle/>
          <a:p>
            <a:pPr algn="ctr">
              <a:defRPr sz="6100"/>
            </a:pPr>
            <a:r>
              <a:rPr lang="de-DE" dirty="0"/>
              <a:t>Maschinenpark   </a:t>
            </a:r>
            <a:endParaRPr dirty="0"/>
          </a:p>
        </p:txBody>
      </p:sp>
      <p:pic>
        <p:nvPicPr>
          <p:cNvPr id="187" name="Logo Freigestellt weiss-small.png" descr="Logo Freigestellt weiss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" y="8889822"/>
            <a:ext cx="2904126" cy="394213"/>
          </a:xfrm>
          <a:prstGeom prst="rect">
            <a:avLst/>
          </a:prstGeom>
          <a:ln w="25400">
            <a:miter lim="400000"/>
          </a:ln>
          <a:effectLst>
            <a:outerShdw blurRad="584200" dist="108769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88" name="Welche Maschinen und Software setzen wir ein?"/>
          <p:cNvSpPr txBox="1"/>
          <p:nvPr/>
        </p:nvSpPr>
        <p:spPr>
          <a:xfrm>
            <a:off x="6451071" y="1403539"/>
            <a:ext cx="102657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189" name="Hersteller und Typ:…"/>
          <p:cNvSpPr txBox="1">
            <a:spLocks noGrp="1"/>
          </p:cNvSpPr>
          <p:nvPr>
            <p:ph type="body" sz="quarter" idx="1"/>
          </p:nvPr>
        </p:nvSpPr>
        <p:spPr>
          <a:xfrm>
            <a:off x="626533" y="1596981"/>
            <a:ext cx="7667461" cy="350305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 defTabSz="397763">
              <a:lnSpc>
                <a:spcPct val="170000"/>
              </a:lnSpc>
              <a:spcBef>
                <a:spcPts val="1000"/>
              </a:spcBef>
              <a:buSzTx/>
              <a:buNone/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Hersteller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Typ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sz="1400" b="0" dirty="0"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  <a:p>
            <a:pPr marL="0" indent="0" defTabSz="397763">
              <a:lnSpc>
                <a:spcPct val="170000"/>
              </a:lnSpc>
              <a:spcBef>
                <a:spcPts val="1000"/>
              </a:spcBef>
              <a:buSzTx/>
              <a:buNone/>
              <a:defRPr sz="200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OPS–Ingersoll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High Speed Eagle V5</a:t>
            </a:r>
            <a:endParaRPr sz="1400" dirty="0"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  <a:p>
            <a:pPr marL="0" indent="0" defTabSz="397763">
              <a:lnSpc>
                <a:spcPct val="170000"/>
              </a:lnSpc>
              <a:spcBef>
                <a:spcPts val="1000"/>
              </a:spcBef>
              <a:buSzTx/>
              <a:buNone/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Baujahr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b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Steuerung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iTNC</a:t>
            </a:r>
            <a:r>
              <a:rPr lang="de-DE" sz="1400" b="0" dirty="0">
                <a:latin typeface="Arial" panose="020B0604020202020204" pitchFamily="34" charset="0"/>
                <a:cs typeface="Arial" panose="020B0604020202020204" pitchFamily="34" charset="0"/>
              </a:rPr>
              <a:t> 640</a:t>
            </a:r>
            <a:b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Spindeltyp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HSK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.000 U/min</a:t>
            </a:r>
            <a:b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Max-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Eilgang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30.000 mm/min</a:t>
            </a:r>
            <a:b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Verfahrwege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X/Y/Z: </a:t>
            </a:r>
            <a:r>
              <a:rPr lang="de-DE" sz="1400" b="0" dirty="0">
                <a:latin typeface="Arial" panose="020B0604020202020204" pitchFamily="34" charset="0"/>
                <a:cs typeface="Arial" panose="020B0604020202020204" pitchFamily="34" charset="0"/>
              </a:rPr>
              <a:t>600/400/350		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Automation: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EROWA ITS 148 / 20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Stk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defTabSz="397763">
              <a:lnSpc>
                <a:spcPct val="170000"/>
              </a:lnSpc>
              <a:spcBef>
                <a:spcPts val="1000"/>
              </a:spcBef>
              <a:buSzTx/>
              <a:buNone/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									    EROWA ITS 50 / 40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Stk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defTabSz="397763">
              <a:lnSpc>
                <a:spcPct val="170000"/>
              </a:lnSpc>
              <a:spcBef>
                <a:spcPts val="1000"/>
              </a:spcBef>
              <a:buSzTx/>
              <a:buNone/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endParaRPr sz="1200" b="0" dirty="0"/>
          </a:p>
        </p:txBody>
      </p:sp>
      <p:grpSp>
        <p:nvGrpSpPr>
          <p:cNvPr id="195" name="Skyworker 305.jpg"/>
          <p:cNvGrpSpPr/>
          <p:nvPr/>
        </p:nvGrpSpPr>
        <p:grpSpPr>
          <a:xfrm>
            <a:off x="1002850" y="6156103"/>
            <a:ext cx="3587426" cy="2417416"/>
            <a:chOff x="0" y="0"/>
            <a:chExt cx="3587425" cy="2417415"/>
          </a:xfrm>
        </p:grpSpPr>
        <p:pic>
          <p:nvPicPr>
            <p:cNvPr id="194" name="Skyworker 305.jpg" descr="Skyworker 305.jpg"/>
            <p:cNvPicPr>
              <a:picLocks noChangeAspect="1"/>
            </p:cNvPicPr>
            <p:nvPr/>
          </p:nvPicPr>
          <p:blipFill>
            <a:blip r:embed="rId3"/>
            <a:srcRect l="318" r="318"/>
            <a:stretch>
              <a:fillRect/>
            </a:stretch>
          </p:blipFill>
          <p:spPr>
            <a:xfrm>
              <a:off x="190500" y="224934"/>
              <a:ext cx="3206426" cy="19421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3" name="Skyworker 305.jpg" descr="Skyworker 305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3587426" cy="2417417"/>
            </a:xfrm>
            <a:prstGeom prst="rect">
              <a:avLst/>
            </a:prstGeom>
            <a:effectLst/>
          </p:spPr>
        </p:pic>
      </p:grpSp>
      <p:sp>
        <p:nvSpPr>
          <p:cNvPr id="196" name="Hersteller und Typ:…"/>
          <p:cNvSpPr txBox="1"/>
          <p:nvPr/>
        </p:nvSpPr>
        <p:spPr>
          <a:xfrm>
            <a:off x="5324373" y="5568199"/>
            <a:ext cx="8089217" cy="2553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 defTabSz="397763">
              <a:lnSpc>
                <a:spcPct val="200000"/>
              </a:lnSpc>
              <a:spcBef>
                <a:spcPts val="1000"/>
              </a:spcBef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Hersteller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Typ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sz="1400" b="0" dirty="0"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  <a:p>
            <a:pPr algn="l" defTabSz="397763">
              <a:lnSpc>
                <a:spcPct val="200000"/>
              </a:lnSpc>
              <a:spcBef>
                <a:spcPts val="1000"/>
              </a:spcBef>
              <a:defRPr sz="200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Hedelius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5-Achs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Bearbeitungszentrum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Skyworker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305“ </a:t>
            </a:r>
            <a:endParaRPr sz="1400" dirty="0">
              <a:latin typeface="Arial" panose="020B0604020202020204" pitchFamily="34" charset="0"/>
              <a:ea typeface="Times Roman"/>
              <a:cs typeface="Arial" panose="020B0604020202020204" pitchFamily="34" charset="0"/>
              <a:sym typeface="Times Roman"/>
            </a:endParaRPr>
          </a:p>
          <a:p>
            <a:pPr algn="l" defTabSz="397763">
              <a:lnSpc>
                <a:spcPct val="200000"/>
              </a:lnSpc>
              <a:spcBef>
                <a:spcPts val="1000"/>
              </a:spcBef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Baujahr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b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Steuerung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Heidenhain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iTNC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530i</a:t>
            </a:r>
            <a:b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Spindeltyp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SK 40 14.000 U/min</a:t>
            </a:r>
            <a:b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Max-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Eilgang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40.000 mm/min</a:t>
            </a:r>
            <a:b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Verfahrwege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X/Y/Z: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450/420/510 mm                                  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Spannsystem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Bergspanntechnik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Automation: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Paletten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320x320 mm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D9C5770-4F42-3A44-E5B6-BD7BC6E436F1}"/>
              </a:ext>
            </a:extLst>
          </p:cNvPr>
          <p:cNvCxnSpPr>
            <a:cxnSpLocks/>
          </p:cNvCxnSpPr>
          <p:nvPr/>
        </p:nvCxnSpPr>
        <p:spPr>
          <a:xfrm>
            <a:off x="626533" y="5628068"/>
            <a:ext cx="11801581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Grafik 3" descr="Ein Bild, das Maschine enthält.&#10;&#10;KI-generierte Inhalte können fehlerhaft sein.">
            <a:extLst>
              <a:ext uri="{FF2B5EF4-FFF2-40B4-BE49-F238E27FC236}">
                <a16:creationId xmlns:a16="http://schemas.microsoft.com/office/drawing/2014/main" id="{7B87598A-6634-BE7E-DA31-466028AA10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452" y="1710075"/>
            <a:ext cx="4477947" cy="31667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Was wir haben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1241425"/>
          </a:xfrm>
          <a:prstGeom prst="rect">
            <a:avLst/>
          </a:prstGeom>
        </p:spPr>
        <p:txBody>
          <a:bodyPr/>
          <a:lstStyle/>
          <a:p>
            <a:pPr algn="ctr">
              <a:defRPr sz="6100"/>
            </a:pPr>
            <a:r>
              <a:rPr lang="de-DE" dirty="0"/>
              <a:t>Maschinenpark</a:t>
            </a:r>
            <a:endParaRPr dirty="0"/>
          </a:p>
        </p:txBody>
      </p:sp>
      <p:pic>
        <p:nvPicPr>
          <p:cNvPr id="199" name="Logo Freigestellt weiss-small.png" descr="Logo Freigestellt weiss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" y="8889822"/>
            <a:ext cx="2904126" cy="394213"/>
          </a:xfrm>
          <a:prstGeom prst="rect">
            <a:avLst/>
          </a:prstGeom>
          <a:ln w="25400">
            <a:miter lim="400000"/>
          </a:ln>
          <a:effectLst>
            <a:outerShdw blurRad="584200" dist="108769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01" name="Hersteller und Typ:…"/>
          <p:cNvSpPr txBox="1">
            <a:spLocks noGrp="1"/>
          </p:cNvSpPr>
          <p:nvPr>
            <p:ph type="body" sz="quarter" idx="1"/>
          </p:nvPr>
        </p:nvSpPr>
        <p:spPr>
          <a:xfrm>
            <a:off x="668205" y="2413000"/>
            <a:ext cx="7983075" cy="25845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 defTabSz="397763">
              <a:spcBef>
                <a:spcPts val="1000"/>
              </a:spcBef>
              <a:buSzTx/>
              <a:buNone/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/>
              <a:t>Hersteller</a:t>
            </a:r>
            <a:r>
              <a:rPr sz="2000" dirty="0"/>
              <a:t> und </a:t>
            </a:r>
            <a:r>
              <a:rPr sz="2000" dirty="0" err="1"/>
              <a:t>Typ</a:t>
            </a:r>
            <a:r>
              <a:rPr sz="2000" dirty="0"/>
              <a:t>: </a:t>
            </a:r>
            <a:endParaRPr sz="2000" b="0" dirty="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397763">
              <a:spcBef>
                <a:spcPts val="1000"/>
              </a:spcBef>
              <a:buSzTx/>
              <a:buNone/>
              <a:defRPr sz="200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Haas Automation inc.  </a:t>
            </a:r>
            <a:r>
              <a:rPr sz="2000" b="1" dirty="0"/>
              <a:t>3-Achs </a:t>
            </a:r>
            <a:r>
              <a:rPr sz="2000" dirty="0" err="1"/>
              <a:t>Bearbeitungszentrum</a:t>
            </a:r>
            <a:r>
              <a:rPr sz="2000" dirty="0"/>
              <a:t> „VM-2“ </a:t>
            </a:r>
            <a:endParaRPr sz="2000" dirty="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397763">
              <a:spcBef>
                <a:spcPts val="1000"/>
              </a:spcBef>
              <a:buSzTx/>
              <a:buNone/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/>
              <a:t>Baujahr</a:t>
            </a:r>
            <a:r>
              <a:rPr sz="2000" dirty="0"/>
              <a:t>: </a:t>
            </a:r>
            <a:r>
              <a:rPr sz="2000" b="0" dirty="0"/>
              <a:t>2007</a:t>
            </a:r>
            <a:br>
              <a:rPr sz="2000" b="0" dirty="0"/>
            </a:br>
            <a:r>
              <a:rPr sz="2000" dirty="0" err="1"/>
              <a:t>Steuerung</a:t>
            </a:r>
            <a:r>
              <a:rPr sz="2000" dirty="0"/>
              <a:t>: </a:t>
            </a:r>
            <a:r>
              <a:rPr sz="2000" b="0" dirty="0"/>
              <a:t>Haas</a:t>
            </a:r>
            <a:br>
              <a:rPr sz="2000" b="0" dirty="0"/>
            </a:br>
            <a:r>
              <a:rPr sz="2000" dirty="0" err="1"/>
              <a:t>Spindeltyp</a:t>
            </a:r>
            <a:r>
              <a:rPr sz="2000" dirty="0"/>
              <a:t>: </a:t>
            </a:r>
            <a:r>
              <a:rPr sz="2000" b="0" dirty="0"/>
              <a:t>SK 40 12.000 U/min</a:t>
            </a:r>
            <a:br>
              <a:rPr sz="2000" b="0" dirty="0"/>
            </a:br>
            <a:r>
              <a:rPr sz="2000" dirty="0"/>
              <a:t>Max-</a:t>
            </a:r>
            <a:r>
              <a:rPr sz="2000" dirty="0" err="1"/>
              <a:t>Eilgang</a:t>
            </a:r>
            <a:r>
              <a:rPr sz="2000" dirty="0"/>
              <a:t>: </a:t>
            </a:r>
            <a:r>
              <a:rPr sz="2000" b="0" dirty="0"/>
              <a:t>18.000 mm/min</a:t>
            </a:r>
            <a:br>
              <a:rPr sz="2000" dirty="0"/>
            </a:br>
            <a:r>
              <a:rPr sz="2000" dirty="0" err="1"/>
              <a:t>Verfahrwege</a:t>
            </a:r>
            <a:r>
              <a:rPr sz="2000" dirty="0"/>
              <a:t> X/Y/Z: </a:t>
            </a:r>
            <a:r>
              <a:rPr sz="2000" b="0" dirty="0"/>
              <a:t>762/508/508 mm                                  </a:t>
            </a:r>
          </a:p>
        </p:txBody>
      </p:sp>
      <p:grpSp>
        <p:nvGrpSpPr>
          <p:cNvPr id="204" name="Haas VM-2.jpg"/>
          <p:cNvGrpSpPr/>
          <p:nvPr/>
        </p:nvGrpSpPr>
        <p:grpSpPr>
          <a:xfrm>
            <a:off x="9039229" y="2144916"/>
            <a:ext cx="3801008" cy="3081638"/>
            <a:chOff x="0" y="0"/>
            <a:chExt cx="3587424" cy="3323348"/>
          </a:xfrm>
        </p:grpSpPr>
        <p:pic>
          <p:nvPicPr>
            <p:cNvPr id="203" name="Haas VM-2.jpg" descr="Haas VM-2.jpg"/>
            <p:cNvPicPr>
              <a:picLocks noChangeAspect="1"/>
            </p:cNvPicPr>
            <p:nvPr/>
          </p:nvPicPr>
          <p:blipFill>
            <a:blip r:embed="rId3"/>
            <a:srcRect l="2732" r="2732"/>
            <a:stretch>
              <a:fillRect/>
            </a:stretch>
          </p:blipFill>
          <p:spPr>
            <a:xfrm>
              <a:off x="190500" y="190500"/>
              <a:ext cx="3206426" cy="29169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2" name="Haas VM-2.jpg" descr="Haas VM-2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3587425" cy="3323350"/>
            </a:xfrm>
            <a:prstGeom prst="rect">
              <a:avLst/>
            </a:prstGeom>
            <a:effectLst/>
          </p:spPr>
        </p:pic>
      </p:grpSp>
      <p:grpSp>
        <p:nvGrpSpPr>
          <p:cNvPr id="207" name="Haas VM-2.jpg"/>
          <p:cNvGrpSpPr/>
          <p:nvPr/>
        </p:nvGrpSpPr>
        <p:grpSpPr>
          <a:xfrm>
            <a:off x="975419" y="5952578"/>
            <a:ext cx="3684323" cy="2776044"/>
            <a:chOff x="0" y="0"/>
            <a:chExt cx="3587424" cy="3323348"/>
          </a:xfrm>
        </p:grpSpPr>
        <p:pic>
          <p:nvPicPr>
            <p:cNvPr id="206" name="Haas VM-2.jpg" descr="Haas VM-2.jpg"/>
            <p:cNvPicPr>
              <a:picLocks noChangeAspect="1"/>
            </p:cNvPicPr>
            <p:nvPr/>
          </p:nvPicPr>
          <p:blipFill>
            <a:blip r:embed="rId3"/>
            <a:srcRect l="2732" r="2732"/>
            <a:stretch>
              <a:fillRect/>
            </a:stretch>
          </p:blipFill>
          <p:spPr>
            <a:xfrm>
              <a:off x="190500" y="190500"/>
              <a:ext cx="3206426" cy="29169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5" name="Haas VM-2.jpg" descr="Haas VM-2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3587425" cy="3323350"/>
            </a:xfrm>
            <a:prstGeom prst="rect">
              <a:avLst/>
            </a:prstGeom>
            <a:effectLst/>
          </p:spPr>
        </p:pic>
      </p:grpSp>
      <p:sp>
        <p:nvSpPr>
          <p:cNvPr id="208" name="Hersteller und Typ:…"/>
          <p:cNvSpPr txBox="1"/>
          <p:nvPr/>
        </p:nvSpPr>
        <p:spPr>
          <a:xfrm>
            <a:off x="5808372" y="6067639"/>
            <a:ext cx="7196428" cy="2172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 defTabSz="397763">
              <a:spcBef>
                <a:spcPts val="1000"/>
              </a:spcBef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/>
              <a:t>Hersteller</a:t>
            </a:r>
            <a:r>
              <a:rPr sz="2000" dirty="0"/>
              <a:t> und </a:t>
            </a:r>
            <a:r>
              <a:rPr sz="2000" dirty="0" err="1"/>
              <a:t>Typ</a:t>
            </a:r>
            <a:r>
              <a:rPr sz="2000" dirty="0"/>
              <a:t>: </a:t>
            </a:r>
            <a:endParaRPr sz="2000" b="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397763">
              <a:spcBef>
                <a:spcPts val="1000"/>
              </a:spcBef>
              <a:defRPr sz="200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Haas Automation inc.  </a:t>
            </a:r>
            <a:r>
              <a:rPr sz="2000" b="1" dirty="0"/>
              <a:t>3-Achs </a:t>
            </a:r>
            <a:r>
              <a:rPr sz="2000" dirty="0" err="1"/>
              <a:t>Bearbeitungszentrum</a:t>
            </a:r>
            <a:r>
              <a:rPr sz="2000" dirty="0"/>
              <a:t> „VM-2“ </a:t>
            </a:r>
            <a:endParaRPr sz="200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397763">
              <a:spcBef>
                <a:spcPts val="1000"/>
              </a:spcBef>
              <a:defRPr sz="2001" b="1"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/>
              <a:t>Baujahr</a:t>
            </a:r>
            <a:r>
              <a:rPr sz="2000" dirty="0"/>
              <a:t>: </a:t>
            </a:r>
            <a:r>
              <a:rPr sz="2000" b="0" dirty="0"/>
              <a:t>2011</a:t>
            </a:r>
            <a:br>
              <a:rPr sz="2000" b="0" dirty="0"/>
            </a:br>
            <a:r>
              <a:rPr sz="2000" dirty="0" err="1"/>
              <a:t>Steuerung</a:t>
            </a:r>
            <a:r>
              <a:rPr sz="2000" dirty="0"/>
              <a:t>: </a:t>
            </a:r>
            <a:r>
              <a:rPr sz="2000" b="0" dirty="0"/>
              <a:t>Haas</a:t>
            </a:r>
            <a:br>
              <a:rPr sz="2000" b="0" dirty="0"/>
            </a:br>
            <a:r>
              <a:rPr sz="2000" dirty="0" err="1"/>
              <a:t>Spindeltyp</a:t>
            </a:r>
            <a:r>
              <a:rPr sz="2000" dirty="0"/>
              <a:t>: </a:t>
            </a:r>
            <a:r>
              <a:rPr sz="2000" b="0" dirty="0"/>
              <a:t>SK 40 12.000 U/min</a:t>
            </a:r>
            <a:br>
              <a:rPr sz="2000" b="0" dirty="0"/>
            </a:br>
            <a:r>
              <a:rPr sz="2000" dirty="0"/>
              <a:t>Max-</a:t>
            </a:r>
            <a:r>
              <a:rPr sz="2000" dirty="0" err="1"/>
              <a:t>Eilgang</a:t>
            </a:r>
            <a:r>
              <a:rPr sz="2000" dirty="0"/>
              <a:t>: </a:t>
            </a:r>
            <a:r>
              <a:rPr sz="2000" b="0" dirty="0"/>
              <a:t>18.000 mm/min</a:t>
            </a:r>
            <a:br>
              <a:rPr sz="2000" dirty="0"/>
            </a:br>
            <a:r>
              <a:rPr sz="2000" dirty="0" err="1"/>
              <a:t>Verfahrwege</a:t>
            </a:r>
            <a:r>
              <a:rPr sz="2000" dirty="0"/>
              <a:t> X/Y/Z: </a:t>
            </a:r>
            <a:r>
              <a:rPr sz="2000" b="0" dirty="0"/>
              <a:t>762/508/508 mm                                  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DE5371E7-98F2-88C3-61BF-FF3D64464350}"/>
              </a:ext>
            </a:extLst>
          </p:cNvPr>
          <p:cNvCxnSpPr>
            <a:cxnSpLocks/>
          </p:cNvCxnSpPr>
          <p:nvPr/>
        </p:nvCxnSpPr>
        <p:spPr>
          <a:xfrm>
            <a:off x="489397" y="5370490"/>
            <a:ext cx="12149001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761</Words>
  <Application>Microsoft Office PowerPoint</Application>
  <PresentationFormat>Benutzerdefiniert</PresentationFormat>
  <Paragraphs>128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Arial</vt:lpstr>
      <vt:lpstr>Helvetica</vt:lpstr>
      <vt:lpstr>Helvetica Neue</vt:lpstr>
      <vt:lpstr>Helvetica Neue Light</vt:lpstr>
      <vt:lpstr>Times New Roman</vt:lpstr>
      <vt:lpstr>Times Roman</vt:lpstr>
      <vt:lpstr>Industrial</vt:lpstr>
      <vt:lpstr>PowerPoint-Präsentation</vt:lpstr>
      <vt:lpstr>Zahlen – Daten - Fakten</vt:lpstr>
      <vt:lpstr>Portfolio</vt:lpstr>
      <vt:lpstr>Was wir machen</vt:lpstr>
      <vt:lpstr>Standort</vt:lpstr>
      <vt:lpstr>Maschinenpark</vt:lpstr>
      <vt:lpstr>Maschinenpark</vt:lpstr>
      <vt:lpstr>Maschinenpark   </vt:lpstr>
      <vt:lpstr>Maschinenpark</vt:lpstr>
      <vt:lpstr>Maschinenpark</vt:lpstr>
      <vt:lpstr>Was wir machen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Mirko Eckel</dc:creator>
  <cp:lastModifiedBy>Michael Otto</cp:lastModifiedBy>
  <cp:revision>20</cp:revision>
  <dcterms:modified xsi:type="dcterms:W3CDTF">2025-07-01T06:20:17Z</dcterms:modified>
</cp:coreProperties>
</file>