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2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9BBE0-F9ED-63E4-24F0-62C019C3D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06BD37F-C75A-6BEF-B9DB-BD8230FE9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B6262C-1965-130A-0243-7635E4B5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AE47-6569-4B88-B787-F40C105CF422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5F707E-DC80-DF1F-7013-962F9561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174476-9FC5-3BF7-42ED-8886B9E7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F76-780B-4028-BEE3-1044B14D0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33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8C59C-8620-27D0-FDBB-403F0787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CD823B-9622-DF5E-37F1-DD8D34FA4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788DD5-D7AA-CCE9-A4CE-59DA68F3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AE47-6569-4B88-B787-F40C105CF422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9B7FFC-E641-2193-8290-485F7294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4141A5-31F7-5A7D-149F-8071BC7E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F76-780B-4028-BEE3-1044B14D0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26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A4E6C8-9153-B36B-50C0-18B979083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D25CDA-1E87-19ED-FF21-E58EEAAC3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28ABC1-8CCB-10F8-F125-451BE380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AE47-6569-4B88-B787-F40C105CF422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42B186-F285-7B3D-8936-F87AEFBC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D3FF37-86D0-8614-15B8-E837ADD9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F76-780B-4028-BEE3-1044B14D0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197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Bild"/>
          <p:cNvSpPr>
            <a:spLocks noGrp="1"/>
          </p:cNvSpPr>
          <p:nvPr>
            <p:ph type="pic" sz="half" idx="21"/>
          </p:nvPr>
        </p:nvSpPr>
        <p:spPr>
          <a:xfrm>
            <a:off x="6762750" y="1598415"/>
            <a:ext cx="4702969" cy="47053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6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738187" y="1946672"/>
            <a:ext cx="5083969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2370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84CA9-F2E2-CF7B-1326-8E11BD14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F9AB44-B1C0-4D89-A126-8A3252F14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946F59-3BEB-45DD-3641-E37C1A98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AE47-6569-4B88-B787-F40C105CF422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32DB43-32FA-55BF-0BED-B7DB9826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431D75-C47F-023A-937E-78D9D4F8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F76-780B-4028-BEE3-1044B14D0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56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C25C5-C2B6-1FCF-A01D-F64BF4EE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CC304E-840B-1262-119F-EC36240C9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8B7175-CA2D-3AEF-CDE4-5C7CAAC9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AE47-6569-4B88-B787-F40C105CF422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6E934B-BC3F-9E2E-7D9F-CC375A91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5499B7-36B2-C568-BA6F-1B29F03E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F76-780B-4028-BEE3-1044B14D0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02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9EC94-4B19-4FE4-F097-5CA9AA1A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35EC33-55DD-56D4-F064-F776717E9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A8FA51-62CC-C9B4-C80C-0821E42A5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E0C6F8-B721-1352-ABA7-99742B7B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AE47-6569-4B88-B787-F40C105CF422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63C8A-EAA9-F296-FDDE-20476FB3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DB5351-8C7B-E3AE-95BD-C5E20538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F76-780B-4028-BEE3-1044B14D0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24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892CB-572C-269B-C3DD-5FD7063C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396C94-8719-6866-189A-E7258170F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E2AEEB-5E12-FF86-ED41-BD04D65F2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9BA4F0-0E4B-CE8E-317E-4248961E9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C5AE0F3-0C90-D4FF-5BDA-8CD06D390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2E0FA4-DA88-A91C-89E9-93BF2B45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AE47-6569-4B88-B787-F40C105CF422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DF0400B-024F-EE10-508D-EC0619CB7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09A81BF-77FC-9512-94E3-5478D2EE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F76-780B-4028-BEE3-1044B14D0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69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40716-BAAE-BDF2-4677-514F705B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658EB3-DD59-3748-0415-8C9D3CAEA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AE47-6569-4B88-B787-F40C105CF422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3E2338-F4A5-3BB7-0E15-710A2FA0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5C57DA-2367-F981-BC97-3C62C61B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F76-780B-4028-BEE3-1044B14D0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20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E275DF-BFBD-8F18-287C-3D1F5BCE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AE47-6569-4B88-B787-F40C105CF422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A1868F-8B3A-331D-8F14-DC11E99AA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B47A91-EFBC-E0D8-779E-71DA0F4B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F76-780B-4028-BEE3-1044B14D0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25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68655-0355-76F5-0A18-CA66D446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FE2739-F242-C51E-2B7B-790AAB49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6F47F8-DEED-2310-DA17-F3B643E47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EE6CCE-7F5A-4BD4-599C-8C300EB5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AE47-6569-4B88-B787-F40C105CF422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1A5642-CB0C-6872-2E3D-D5590E83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FAD019-0F9C-FFC2-68BC-D636C736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F76-780B-4028-BEE3-1044B14D0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07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3C4AC-FA68-9E56-4D54-D1995A3D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3A24FE1-8CE9-660B-4F14-EC54AB67D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A699AD-410A-277B-CAE7-C3D00462D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B2CF53-C31B-8A8A-2C85-3767689B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AE47-6569-4B88-B787-F40C105CF422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8DD2FB-1EBB-17BD-686F-57FD7EE4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F7E937-FB74-0E12-7DFD-E51F8774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F76-780B-4028-BEE3-1044B14D0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5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BC7D41-2958-4A96-B4E2-BFF25D7A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C9F7FD-A8AA-E0A3-F931-68CF880A2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6989B5-B69A-CC34-35FA-3D76F8A02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31AE47-6569-4B88-B787-F40C105CF422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52B49-E362-84B9-D1E1-D5EE5F0E2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1A3358-4435-53AA-0CAF-DAF157801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13F76-780B-4028-BEE3-1044B14D0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8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Was wir haben"/>
          <p:cNvSpPr txBox="1">
            <a:spLocks noGrp="1"/>
          </p:cNvSpPr>
          <p:nvPr>
            <p:ph type="title"/>
          </p:nvPr>
        </p:nvSpPr>
        <p:spPr>
          <a:xfrm>
            <a:off x="2077641" y="178594"/>
            <a:ext cx="8036719" cy="87287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6100"/>
            </a:pPr>
            <a:r>
              <a:rPr lang="de-DE" dirty="0"/>
              <a:t>Maschinenpark</a:t>
            </a:r>
            <a:endParaRPr dirty="0"/>
          </a:p>
        </p:txBody>
      </p:sp>
      <p:pic>
        <p:nvPicPr>
          <p:cNvPr id="175" name="Logo Freigestellt weiss-small.png" descr="Logo Freigestellt weiss-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31" y="6250656"/>
            <a:ext cx="2041964" cy="277181"/>
          </a:xfrm>
          <a:prstGeom prst="rect">
            <a:avLst/>
          </a:prstGeom>
          <a:ln w="25400">
            <a:miter lim="400000"/>
          </a:ln>
          <a:effectLst>
            <a:outerShdw blurRad="584200" dist="108769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76" name="Welche Maschinen und Software setzen wir ein?"/>
          <p:cNvSpPr txBox="1"/>
          <p:nvPr/>
        </p:nvSpPr>
        <p:spPr>
          <a:xfrm>
            <a:off x="6059910" y="1116691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endParaRPr sz="1266" dirty="0"/>
          </a:p>
        </p:txBody>
      </p:sp>
      <p:sp>
        <p:nvSpPr>
          <p:cNvPr id="177" name="Hersteller und Typ:…"/>
          <p:cNvSpPr txBox="1">
            <a:spLocks noGrp="1"/>
          </p:cNvSpPr>
          <p:nvPr>
            <p:ph type="body" sz="quarter" idx="1"/>
          </p:nvPr>
        </p:nvSpPr>
        <p:spPr>
          <a:xfrm>
            <a:off x="1964531" y="1430763"/>
            <a:ext cx="5137631" cy="2542886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/>
          <a:p>
            <a:pPr marL="0" indent="0" defTabSz="279667">
              <a:lnSpc>
                <a:spcPts val="2672"/>
              </a:lnSpc>
              <a:spcBef>
                <a:spcPts val="703"/>
              </a:spcBef>
              <a:buNone/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5625" dirty="0" err="1">
                <a:latin typeface="Arial" panose="020B0604020202020204" pitchFamily="34" charset="0"/>
                <a:cs typeface="Arial" panose="020B0604020202020204" pitchFamily="34" charset="0"/>
              </a:rPr>
              <a:t>Hersteller</a:t>
            </a:r>
            <a: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sz="5625" dirty="0" err="1">
                <a:latin typeface="Arial" panose="020B0604020202020204" pitchFamily="34" charset="0"/>
                <a:cs typeface="Arial" panose="020B0604020202020204" pitchFamily="34" charset="0"/>
              </a:rPr>
              <a:t>Typ</a:t>
            </a:r>
            <a: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sz="5625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marL="0" indent="0" defTabSz="279667">
              <a:lnSpc>
                <a:spcPts val="2672"/>
              </a:lnSpc>
              <a:spcBef>
                <a:spcPts val="703"/>
              </a:spcBef>
              <a:buNone/>
              <a:defRPr sz="200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5625" dirty="0">
                <a:latin typeface="Arial" panose="020B0604020202020204" pitchFamily="34" charset="0"/>
                <a:cs typeface="Arial" panose="020B0604020202020204" pitchFamily="34" charset="0"/>
              </a:rPr>
              <a:t>+GF+ Mill S 400 U</a:t>
            </a:r>
            <a:endParaRPr sz="5625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marL="0" indent="0" defTabSz="279667">
              <a:lnSpc>
                <a:spcPts val="2672"/>
              </a:lnSpc>
              <a:spcBef>
                <a:spcPts val="703"/>
              </a:spcBef>
              <a:buNone/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5625" dirty="0" err="1">
                <a:latin typeface="Arial" panose="020B0604020202020204" pitchFamily="34" charset="0"/>
                <a:cs typeface="Arial" panose="020B0604020202020204" pitchFamily="34" charset="0"/>
              </a:rPr>
              <a:t>Baujahr</a:t>
            </a:r>
            <a: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  <a:t>: 201</a:t>
            </a:r>
            <a:r>
              <a:rPr lang="de-DE" sz="5625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b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5625" dirty="0" err="1">
                <a:latin typeface="Arial" panose="020B0604020202020204" pitchFamily="34" charset="0"/>
                <a:cs typeface="Arial" panose="020B0604020202020204" pitchFamily="34" charset="0"/>
              </a:rPr>
              <a:t>Steuerung</a:t>
            </a:r>
            <a: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5625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TNC 530 (Heidenhain)</a:t>
            </a:r>
            <a:b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5625" dirty="0" err="1">
                <a:latin typeface="Arial" panose="020B0604020202020204" pitchFamily="34" charset="0"/>
                <a:cs typeface="Arial" panose="020B0604020202020204" pitchFamily="34" charset="0"/>
              </a:rPr>
              <a:t>Spindeltyp</a:t>
            </a:r>
            <a: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  <a:t>: HSK </a:t>
            </a:r>
            <a:r>
              <a:rPr lang="de-DE" sz="5625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  <a:t>0E </a:t>
            </a:r>
            <a:r>
              <a:rPr lang="de-DE" sz="5625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  <a:t>.000 U/min</a:t>
            </a:r>
            <a:endParaRPr lang="de-DE" sz="56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279667">
              <a:lnSpc>
                <a:spcPts val="2672"/>
              </a:lnSpc>
              <a:spcBef>
                <a:spcPts val="703"/>
              </a:spcBef>
              <a:buNone/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5625" dirty="0">
                <a:latin typeface="Arial" panose="020B0604020202020204" pitchFamily="34" charset="0"/>
                <a:cs typeface="Arial" panose="020B0604020202020204" pitchFamily="34" charset="0"/>
              </a:rPr>
              <a:t>Verfahrweg: </a:t>
            </a:r>
            <a:r>
              <a:rPr lang="de-DE" sz="5625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500 x 450 x 360 mm</a:t>
            </a:r>
            <a:br>
              <a:rPr sz="5625" dirty="0"/>
            </a:br>
            <a:endParaRPr b="0" dirty="0"/>
          </a:p>
        </p:txBody>
      </p:sp>
      <p:sp>
        <p:nvSpPr>
          <p:cNvPr id="184" name="Hersteller und Typ:…"/>
          <p:cNvSpPr txBox="1"/>
          <p:nvPr/>
        </p:nvSpPr>
        <p:spPr>
          <a:xfrm>
            <a:off x="1993832" y="3973648"/>
            <a:ext cx="5851736" cy="2186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defTabSz="276453">
              <a:lnSpc>
                <a:spcPts val="2672"/>
              </a:lnSpc>
              <a:spcBef>
                <a:spcPts val="703"/>
              </a:spcBef>
              <a:defRPr sz="1978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 sz="1391" dirty="0"/>
          </a:p>
        </p:txBody>
      </p:sp>
      <p:pic>
        <p:nvPicPr>
          <p:cNvPr id="5" name="Grafik 4" descr="Ein Bild, das Maschine enthält.&#10;&#10;KI-generierte Inhalte können fehlerhaft sein.">
            <a:extLst>
              <a:ext uri="{FF2B5EF4-FFF2-40B4-BE49-F238E27FC236}">
                <a16:creationId xmlns:a16="http://schemas.microsoft.com/office/drawing/2014/main" id="{FEE38EB7-6811-2739-1491-B6AFC12CE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38" y="1395942"/>
            <a:ext cx="3349852" cy="223323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F79EE9C-3407-CF3B-F2BE-00B04746BBEF}"/>
              </a:ext>
            </a:extLst>
          </p:cNvPr>
          <p:cNvSpPr txBox="1"/>
          <p:nvPr/>
        </p:nvSpPr>
        <p:spPr>
          <a:xfrm>
            <a:off x="6132090" y="4047133"/>
            <a:ext cx="5565581" cy="2739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79667">
              <a:lnSpc>
                <a:spcPts val="2672"/>
              </a:lnSpc>
              <a:spcBef>
                <a:spcPts val="703"/>
              </a:spcBef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406" dirty="0">
                <a:latin typeface="Arial" panose="020B0604020202020204" pitchFamily="34" charset="0"/>
                <a:cs typeface="Arial" panose="020B0604020202020204" pitchFamily="34" charset="0"/>
              </a:rPr>
              <a:t>Hersteller und Typ: </a:t>
            </a:r>
            <a:endParaRPr lang="de-DE" sz="1406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defTabSz="279667">
              <a:lnSpc>
                <a:spcPts val="2672"/>
              </a:lnSpc>
              <a:spcBef>
                <a:spcPts val="703"/>
              </a:spcBef>
              <a:defRPr sz="200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406" dirty="0">
                <a:latin typeface="Arial" panose="020B0604020202020204" pitchFamily="34" charset="0"/>
                <a:cs typeface="Arial" panose="020B0604020202020204" pitchFamily="34" charset="0"/>
              </a:rPr>
              <a:t>+GF+ HEM 700 U</a:t>
            </a:r>
          </a:p>
          <a:p>
            <a:pPr defTabSz="279667">
              <a:lnSpc>
                <a:spcPts val="2672"/>
              </a:lnSpc>
              <a:spcBef>
                <a:spcPts val="703"/>
              </a:spcBef>
              <a:defRPr sz="200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406" dirty="0">
                <a:latin typeface="Arial" panose="020B0604020202020204" pitchFamily="34" charset="0"/>
                <a:cs typeface="Arial" panose="020B0604020202020204" pitchFamily="34" charset="0"/>
              </a:rPr>
              <a:t>Baujahr: 2016</a:t>
            </a:r>
            <a:br>
              <a:rPr lang="de-DE" sz="1406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6" dirty="0">
                <a:latin typeface="Arial" panose="020B0604020202020204" pitchFamily="34" charset="0"/>
                <a:cs typeface="Arial" panose="020B0604020202020204" pitchFamily="34" charset="0"/>
              </a:rPr>
              <a:t>Steuerung: </a:t>
            </a:r>
            <a:r>
              <a:rPr lang="de-DE" sz="1406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TNC 530 (Heidenhain)</a:t>
            </a:r>
            <a:br>
              <a:rPr lang="de-DE" sz="1406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6" dirty="0">
                <a:latin typeface="Arial" panose="020B0604020202020204" pitchFamily="34" charset="0"/>
                <a:cs typeface="Arial" panose="020B0604020202020204" pitchFamily="34" charset="0"/>
              </a:rPr>
              <a:t>Spindeltyp: HSK 63 20.000 U/min</a:t>
            </a:r>
          </a:p>
          <a:p>
            <a:pPr defTabSz="279667">
              <a:lnSpc>
                <a:spcPts val="2672"/>
              </a:lnSpc>
              <a:spcBef>
                <a:spcPts val="703"/>
              </a:spcBef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406" dirty="0">
                <a:latin typeface="Arial" panose="020B0604020202020204" pitchFamily="34" charset="0"/>
                <a:cs typeface="Arial" panose="020B0604020202020204" pitchFamily="34" charset="0"/>
              </a:rPr>
              <a:t>Verfahrweg: </a:t>
            </a:r>
            <a:r>
              <a:rPr lang="de-DE" sz="1407" dirty="0">
                <a:sym typeface="Helvetica"/>
              </a:rPr>
              <a:t>700 x 600 x 500 mm</a:t>
            </a:r>
            <a:br>
              <a:rPr lang="de-DE" sz="3094" dirty="0"/>
            </a:br>
            <a:endParaRPr lang="de-DE" sz="1407" dirty="0"/>
          </a:p>
        </p:txBody>
      </p:sp>
      <p:pic>
        <p:nvPicPr>
          <p:cNvPr id="9" name="Grafik 8" descr="Ein Bild, das Maschine, Fräsmaschine enthält.&#10;&#10;KI-generierte Inhalte können fehlerhaft sein.">
            <a:extLst>
              <a:ext uri="{FF2B5EF4-FFF2-40B4-BE49-F238E27FC236}">
                <a16:creationId xmlns:a16="http://schemas.microsoft.com/office/drawing/2014/main" id="{F1DEC626-090E-30A6-3EE6-80141B4D4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87" y="4243343"/>
            <a:ext cx="2943024" cy="1962016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A8A9E3E-8C56-A520-005A-AC69711E8968}"/>
              </a:ext>
            </a:extLst>
          </p:cNvPr>
          <p:cNvCxnSpPr>
            <a:cxnSpLocks/>
          </p:cNvCxnSpPr>
          <p:nvPr/>
        </p:nvCxnSpPr>
        <p:spPr>
          <a:xfrm flipV="1">
            <a:off x="1804719" y="3928352"/>
            <a:ext cx="8555071" cy="4529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337A9-BCA1-1E4D-D9BB-1EFA4A714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Was wir haben">
            <a:extLst>
              <a:ext uri="{FF2B5EF4-FFF2-40B4-BE49-F238E27FC236}">
                <a16:creationId xmlns:a16="http://schemas.microsoft.com/office/drawing/2014/main" id="{992B6EC2-117C-3FB6-543F-5CEDE7A73E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77641" y="178594"/>
            <a:ext cx="8036719" cy="87287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6100"/>
            </a:pPr>
            <a:r>
              <a:rPr lang="de-DE" dirty="0"/>
              <a:t>Maschinenpark</a:t>
            </a:r>
            <a:endParaRPr dirty="0"/>
          </a:p>
        </p:txBody>
      </p:sp>
      <p:pic>
        <p:nvPicPr>
          <p:cNvPr id="175" name="Logo Freigestellt weiss-small.png" descr="Logo Freigestellt weiss-small.png">
            <a:extLst>
              <a:ext uri="{FF2B5EF4-FFF2-40B4-BE49-F238E27FC236}">
                <a16:creationId xmlns:a16="http://schemas.microsoft.com/office/drawing/2014/main" id="{652BFE41-9ED9-99E2-7C47-D2F021536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31" y="6250656"/>
            <a:ext cx="2041964" cy="277181"/>
          </a:xfrm>
          <a:prstGeom prst="rect">
            <a:avLst/>
          </a:prstGeom>
          <a:ln w="25400">
            <a:miter lim="400000"/>
          </a:ln>
          <a:effectLst>
            <a:outerShdw blurRad="584200" dist="108769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76" name="Welche Maschinen und Software setzen wir ein?">
            <a:extLst>
              <a:ext uri="{FF2B5EF4-FFF2-40B4-BE49-F238E27FC236}">
                <a16:creationId xmlns:a16="http://schemas.microsoft.com/office/drawing/2014/main" id="{6C13E130-E14C-1889-4806-7EABF26E4F7A}"/>
              </a:ext>
            </a:extLst>
          </p:cNvPr>
          <p:cNvSpPr txBox="1"/>
          <p:nvPr/>
        </p:nvSpPr>
        <p:spPr>
          <a:xfrm>
            <a:off x="6059910" y="1116691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endParaRPr sz="1266" dirty="0"/>
          </a:p>
        </p:txBody>
      </p:sp>
      <p:sp>
        <p:nvSpPr>
          <p:cNvPr id="177" name="Hersteller und Typ:…">
            <a:extLst>
              <a:ext uri="{FF2B5EF4-FFF2-40B4-BE49-F238E27FC236}">
                <a16:creationId xmlns:a16="http://schemas.microsoft.com/office/drawing/2014/main" id="{8AECA9D0-5B2A-6D93-D52C-65D7B0AB5B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964531" y="1430763"/>
            <a:ext cx="5137631" cy="2542886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/>
          <a:p>
            <a:pPr marL="0" indent="0" defTabSz="279667">
              <a:lnSpc>
                <a:spcPts val="2672"/>
              </a:lnSpc>
              <a:spcBef>
                <a:spcPts val="703"/>
              </a:spcBef>
              <a:buNone/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5625" dirty="0" err="1">
                <a:latin typeface="Arial" panose="020B0604020202020204" pitchFamily="34" charset="0"/>
                <a:cs typeface="Arial" panose="020B0604020202020204" pitchFamily="34" charset="0"/>
              </a:rPr>
              <a:t>Hersteller</a:t>
            </a:r>
            <a: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sz="5625" dirty="0" err="1">
                <a:latin typeface="Arial" panose="020B0604020202020204" pitchFamily="34" charset="0"/>
                <a:cs typeface="Arial" panose="020B0604020202020204" pitchFamily="34" charset="0"/>
              </a:rPr>
              <a:t>Typ</a:t>
            </a:r>
            <a: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sz="5625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marL="0" indent="0" defTabSz="279667">
              <a:lnSpc>
                <a:spcPts val="2672"/>
              </a:lnSpc>
              <a:spcBef>
                <a:spcPts val="703"/>
              </a:spcBef>
              <a:buNone/>
              <a:defRPr sz="200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5625" dirty="0">
                <a:latin typeface="Arial" panose="020B0604020202020204" pitchFamily="34" charset="0"/>
                <a:cs typeface="Arial" panose="020B0604020202020204" pitchFamily="34" charset="0"/>
              </a:rPr>
              <a:t>+GF+ Mill E 500 U     + Roboter (siehe unten)</a:t>
            </a:r>
            <a:endParaRPr sz="5625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marL="0" indent="0" defTabSz="279667">
              <a:lnSpc>
                <a:spcPts val="2672"/>
              </a:lnSpc>
              <a:spcBef>
                <a:spcPts val="703"/>
              </a:spcBef>
              <a:buNone/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5625" dirty="0" err="1">
                <a:latin typeface="Arial" panose="020B0604020202020204" pitchFamily="34" charset="0"/>
                <a:cs typeface="Arial" panose="020B0604020202020204" pitchFamily="34" charset="0"/>
              </a:rPr>
              <a:t>Baujahr</a:t>
            </a:r>
            <a: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  <a:t>: 20</a:t>
            </a:r>
            <a:r>
              <a:rPr lang="de-DE" sz="5625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b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5625" dirty="0" err="1">
                <a:latin typeface="Arial" panose="020B0604020202020204" pitchFamily="34" charset="0"/>
                <a:cs typeface="Arial" panose="020B0604020202020204" pitchFamily="34" charset="0"/>
              </a:rPr>
              <a:t>Steuerung</a:t>
            </a:r>
            <a: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5625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iTNC</a:t>
            </a:r>
            <a:r>
              <a:rPr lang="de-DE" sz="5625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640 (Heidenhain)</a:t>
            </a:r>
            <a:b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5625" dirty="0" err="1">
                <a:latin typeface="Arial" panose="020B0604020202020204" pitchFamily="34" charset="0"/>
                <a:cs typeface="Arial" panose="020B0604020202020204" pitchFamily="34" charset="0"/>
              </a:rPr>
              <a:t>Spindeltyp</a:t>
            </a:r>
            <a: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  <a:t>: SK </a:t>
            </a:r>
            <a:r>
              <a:rPr lang="de-DE" sz="5625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de-DE" sz="5625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sz="5625" dirty="0">
                <a:latin typeface="Arial" panose="020B0604020202020204" pitchFamily="34" charset="0"/>
                <a:cs typeface="Arial" panose="020B0604020202020204" pitchFamily="34" charset="0"/>
              </a:rPr>
              <a:t>.000 U/min</a:t>
            </a:r>
            <a:endParaRPr lang="de-DE" sz="56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279667">
              <a:lnSpc>
                <a:spcPts val="2672"/>
              </a:lnSpc>
              <a:spcBef>
                <a:spcPts val="703"/>
              </a:spcBef>
              <a:buNone/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5625" dirty="0">
                <a:latin typeface="Arial" panose="020B0604020202020204" pitchFamily="34" charset="0"/>
                <a:cs typeface="Arial" panose="020B0604020202020204" pitchFamily="34" charset="0"/>
              </a:rPr>
              <a:t>Verfahrweg: </a:t>
            </a:r>
            <a:r>
              <a:rPr lang="de-DE" sz="5625" dirty="0">
                <a:sym typeface="Helvetica"/>
              </a:rPr>
              <a:t>500 x 450 x 400 mm</a:t>
            </a:r>
            <a:br>
              <a:rPr sz="5625" dirty="0"/>
            </a:br>
            <a:endParaRPr b="0" dirty="0"/>
          </a:p>
        </p:txBody>
      </p:sp>
      <p:sp>
        <p:nvSpPr>
          <p:cNvPr id="184" name="Hersteller und Typ:…">
            <a:extLst>
              <a:ext uri="{FF2B5EF4-FFF2-40B4-BE49-F238E27FC236}">
                <a16:creationId xmlns:a16="http://schemas.microsoft.com/office/drawing/2014/main" id="{36AEB2C3-BFB6-AA6F-75A7-C8026AC3D733}"/>
              </a:ext>
            </a:extLst>
          </p:cNvPr>
          <p:cNvSpPr txBox="1"/>
          <p:nvPr/>
        </p:nvSpPr>
        <p:spPr>
          <a:xfrm>
            <a:off x="1993832" y="3973648"/>
            <a:ext cx="5851736" cy="2186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normAutofit/>
          </a:bodyPr>
          <a:lstStyle/>
          <a:p>
            <a:pPr defTabSz="276453">
              <a:lnSpc>
                <a:spcPts val="2672"/>
              </a:lnSpc>
              <a:spcBef>
                <a:spcPts val="703"/>
              </a:spcBef>
              <a:defRPr sz="1978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 sz="1391" dirty="0"/>
          </a:p>
        </p:txBody>
      </p:sp>
      <p:pic>
        <p:nvPicPr>
          <p:cNvPr id="5" name="Grafik 4" descr="Ein Bild, das Maschine enthält.&#10;&#10;KI-generierte Inhalte können fehlerhaft sein.">
            <a:extLst>
              <a:ext uri="{FF2B5EF4-FFF2-40B4-BE49-F238E27FC236}">
                <a16:creationId xmlns:a16="http://schemas.microsoft.com/office/drawing/2014/main" id="{E5EACF7E-DA8A-83D4-AA3E-1CDDA0FBE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38" y="1395942"/>
            <a:ext cx="3349852" cy="223323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E5B33B1-4121-1D69-D66D-6DAEA1BC5964}"/>
              </a:ext>
            </a:extLst>
          </p:cNvPr>
          <p:cNvSpPr txBox="1"/>
          <p:nvPr/>
        </p:nvSpPr>
        <p:spPr>
          <a:xfrm>
            <a:off x="6771424" y="4125791"/>
            <a:ext cx="5565581" cy="23038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79667">
              <a:lnSpc>
                <a:spcPts val="2672"/>
              </a:lnSpc>
              <a:spcBef>
                <a:spcPts val="703"/>
              </a:spcBef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406" dirty="0">
                <a:latin typeface="Arial" panose="020B0604020202020204" pitchFamily="34" charset="0"/>
                <a:cs typeface="Arial" panose="020B0604020202020204" pitchFamily="34" charset="0"/>
              </a:rPr>
              <a:t>Hersteller und Typ: </a:t>
            </a:r>
            <a:endParaRPr lang="de-DE" sz="1406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defTabSz="279667">
              <a:lnSpc>
                <a:spcPts val="2672"/>
              </a:lnSpc>
              <a:spcBef>
                <a:spcPts val="703"/>
              </a:spcBef>
              <a:defRPr sz="200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406" dirty="0">
                <a:latin typeface="Arial" panose="020B0604020202020204" pitchFamily="34" charset="0"/>
                <a:cs typeface="Arial" panose="020B0604020202020204" pitchFamily="34" charset="0"/>
              </a:rPr>
              <a:t>EROWA Robot Compact 80</a:t>
            </a:r>
          </a:p>
          <a:p>
            <a:pPr defTabSz="279667">
              <a:lnSpc>
                <a:spcPts val="2672"/>
              </a:lnSpc>
              <a:spcBef>
                <a:spcPts val="703"/>
              </a:spcBef>
              <a:defRPr sz="200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406" dirty="0">
                <a:latin typeface="Arial" panose="020B0604020202020204" pitchFamily="34" charset="0"/>
                <a:cs typeface="Arial" panose="020B0604020202020204" pitchFamily="34" charset="0"/>
              </a:rPr>
              <a:t>Baujahr: 2022</a:t>
            </a:r>
            <a:br>
              <a:rPr lang="de-DE" sz="1406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6" dirty="0">
                <a:latin typeface="Arial" panose="020B0604020202020204" pitchFamily="34" charset="0"/>
                <a:cs typeface="Arial" panose="020B0604020202020204" pitchFamily="34" charset="0"/>
              </a:rPr>
              <a:t>Palettenplätze: 16 x UPC</a:t>
            </a:r>
            <a:br>
              <a:rPr lang="de-DE" sz="1406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3094" dirty="0"/>
            </a:br>
            <a:endParaRPr lang="de-DE" sz="1407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D2765A4-44BF-CAFD-86E3-64C2CDF1831F}"/>
              </a:ext>
            </a:extLst>
          </p:cNvPr>
          <p:cNvCxnSpPr>
            <a:cxnSpLocks/>
          </p:cNvCxnSpPr>
          <p:nvPr/>
        </p:nvCxnSpPr>
        <p:spPr>
          <a:xfrm flipV="1">
            <a:off x="1804719" y="3928352"/>
            <a:ext cx="8555071" cy="4529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02D61CBB-9252-A68B-C407-E670485D37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85" y="4088881"/>
            <a:ext cx="1960165" cy="19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566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Was wir haben"/>
          <p:cNvSpPr txBox="1">
            <a:spLocks noGrp="1"/>
          </p:cNvSpPr>
          <p:nvPr>
            <p:ph type="title"/>
          </p:nvPr>
        </p:nvSpPr>
        <p:spPr>
          <a:xfrm>
            <a:off x="2077641" y="178594"/>
            <a:ext cx="8036719" cy="87287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6100"/>
            </a:pPr>
            <a:r>
              <a:rPr lang="de-DE" dirty="0"/>
              <a:t>Maschinenpark   </a:t>
            </a:r>
            <a:endParaRPr dirty="0"/>
          </a:p>
        </p:txBody>
      </p:sp>
      <p:pic>
        <p:nvPicPr>
          <p:cNvPr id="187" name="Logo Freigestellt weiss-small.png" descr="Logo Freigestellt weiss-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31" y="6250656"/>
            <a:ext cx="2041964" cy="277181"/>
          </a:xfrm>
          <a:prstGeom prst="rect">
            <a:avLst/>
          </a:prstGeom>
          <a:ln w="25400">
            <a:miter lim="400000"/>
          </a:ln>
          <a:effectLst>
            <a:outerShdw blurRad="584200" dist="108769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88" name="Welche Maschinen und Software setzen wir ein?"/>
          <p:cNvSpPr txBox="1"/>
          <p:nvPr/>
        </p:nvSpPr>
        <p:spPr>
          <a:xfrm>
            <a:off x="6059910" y="1116691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endParaRPr sz="1266" dirty="0"/>
          </a:p>
        </p:txBody>
      </p:sp>
      <p:sp>
        <p:nvSpPr>
          <p:cNvPr id="189" name="Hersteller und Typ:…"/>
          <p:cNvSpPr txBox="1">
            <a:spLocks noGrp="1"/>
          </p:cNvSpPr>
          <p:nvPr>
            <p:ph type="body" sz="quarter" idx="1"/>
          </p:nvPr>
        </p:nvSpPr>
        <p:spPr>
          <a:xfrm>
            <a:off x="1964531" y="1122878"/>
            <a:ext cx="5391184" cy="246308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defTabSz="279667">
              <a:lnSpc>
                <a:spcPct val="170000"/>
              </a:lnSpc>
              <a:spcBef>
                <a:spcPts val="703"/>
              </a:spcBef>
              <a:buNone/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Hersteller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Typ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sz="984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marL="0" indent="0" defTabSz="279667">
              <a:lnSpc>
                <a:spcPct val="170000"/>
              </a:lnSpc>
              <a:spcBef>
                <a:spcPts val="703"/>
              </a:spcBef>
              <a:buNone/>
              <a:defRPr sz="200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OPS–Ingersoll </a:t>
            </a:r>
            <a:r>
              <a:rPr lang="de-DE" sz="984" b="1" dirty="0">
                <a:latin typeface="Arial" panose="020B0604020202020204" pitchFamily="34" charset="0"/>
                <a:cs typeface="Arial" panose="020B0604020202020204" pitchFamily="34" charset="0"/>
              </a:rPr>
              <a:t>High Speed Eagle V5</a:t>
            </a:r>
            <a:endParaRPr sz="984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marL="0" indent="0" defTabSz="279667">
              <a:lnSpc>
                <a:spcPct val="170000"/>
              </a:lnSpc>
              <a:spcBef>
                <a:spcPts val="703"/>
              </a:spcBef>
              <a:buNone/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Baujahr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984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b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Steuerung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984" dirty="0" err="1">
                <a:latin typeface="Arial" panose="020B0604020202020204" pitchFamily="34" charset="0"/>
                <a:cs typeface="Arial" panose="020B0604020202020204" pitchFamily="34" charset="0"/>
              </a:rPr>
              <a:t>iTNC</a:t>
            </a:r>
            <a:r>
              <a:rPr lang="de-DE" sz="984" dirty="0">
                <a:latin typeface="Arial" panose="020B0604020202020204" pitchFamily="34" charset="0"/>
                <a:cs typeface="Arial" panose="020B0604020202020204" pitchFamily="34" charset="0"/>
              </a:rPr>
              <a:t> 640</a:t>
            </a:r>
            <a:b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Spindeltyp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: HSK </a:t>
            </a:r>
            <a:r>
              <a:rPr lang="de-DE" sz="984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84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.000 U/min</a:t>
            </a:r>
            <a:b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Max-</a:t>
            </a: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Eilgang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: 30.000 mm/min</a:t>
            </a:r>
            <a:b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Verfahrwege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 X/Y/Z: </a:t>
            </a:r>
            <a:r>
              <a:rPr lang="de-DE" sz="984" dirty="0">
                <a:latin typeface="Arial" panose="020B0604020202020204" pitchFamily="34" charset="0"/>
                <a:cs typeface="Arial" panose="020B0604020202020204" pitchFamily="34" charset="0"/>
              </a:rPr>
              <a:t>600/400/350		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Automation: </a:t>
            </a:r>
            <a:r>
              <a:rPr lang="de-DE" sz="984" dirty="0">
                <a:latin typeface="Arial" panose="020B0604020202020204" pitchFamily="34" charset="0"/>
                <a:cs typeface="Arial" panose="020B0604020202020204" pitchFamily="34" charset="0"/>
              </a:rPr>
              <a:t>EROWA ITS 148 / 20 </a:t>
            </a:r>
            <a:r>
              <a:rPr lang="de-DE" sz="984" dirty="0" err="1">
                <a:latin typeface="Arial" panose="020B0604020202020204" pitchFamily="34" charset="0"/>
                <a:cs typeface="Arial" panose="020B0604020202020204" pitchFamily="34" charset="0"/>
              </a:rPr>
              <a:t>Stk</a:t>
            </a:r>
            <a:r>
              <a:rPr lang="de-DE" sz="98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defTabSz="279667">
              <a:lnSpc>
                <a:spcPct val="170000"/>
              </a:lnSpc>
              <a:spcBef>
                <a:spcPts val="703"/>
              </a:spcBef>
              <a:buNone/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844" dirty="0">
                <a:latin typeface="Arial" panose="020B0604020202020204" pitchFamily="34" charset="0"/>
                <a:cs typeface="Arial" panose="020B0604020202020204" pitchFamily="34" charset="0"/>
              </a:rPr>
              <a:t>									    EROWA ITS 50 / 40 </a:t>
            </a:r>
            <a:r>
              <a:rPr lang="de-DE" sz="844" dirty="0" err="1">
                <a:latin typeface="Arial" panose="020B0604020202020204" pitchFamily="34" charset="0"/>
                <a:cs typeface="Arial" panose="020B0604020202020204" pitchFamily="34" charset="0"/>
              </a:rPr>
              <a:t>Stk</a:t>
            </a:r>
            <a:r>
              <a:rPr lang="de-DE" sz="84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defTabSz="279667">
              <a:lnSpc>
                <a:spcPct val="170000"/>
              </a:lnSpc>
              <a:spcBef>
                <a:spcPts val="703"/>
              </a:spcBef>
              <a:buNone/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 sz="844" dirty="0"/>
          </a:p>
        </p:txBody>
      </p:sp>
      <p:grpSp>
        <p:nvGrpSpPr>
          <p:cNvPr id="195" name="Skyworker 305.jpg"/>
          <p:cNvGrpSpPr/>
          <p:nvPr/>
        </p:nvGrpSpPr>
        <p:grpSpPr>
          <a:xfrm>
            <a:off x="2229129" y="4328510"/>
            <a:ext cx="2522409" cy="1699746"/>
            <a:chOff x="0" y="0"/>
            <a:chExt cx="3587425" cy="2417415"/>
          </a:xfrm>
        </p:grpSpPr>
        <p:pic>
          <p:nvPicPr>
            <p:cNvPr id="194" name="Skyworker 305.jpg" descr="Skyworker 305.jpg"/>
            <p:cNvPicPr>
              <a:picLocks noChangeAspect="1"/>
            </p:cNvPicPr>
            <p:nvPr/>
          </p:nvPicPr>
          <p:blipFill>
            <a:blip r:embed="rId3"/>
            <a:srcRect l="318" r="318"/>
            <a:stretch>
              <a:fillRect/>
            </a:stretch>
          </p:blipFill>
          <p:spPr>
            <a:xfrm>
              <a:off x="190500" y="224934"/>
              <a:ext cx="3206426" cy="19421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Skyworker 305.jpg" descr="Skyworker 305.jp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3587426" cy="2417417"/>
            </a:xfrm>
            <a:prstGeom prst="rect">
              <a:avLst/>
            </a:prstGeom>
            <a:effectLst/>
          </p:spPr>
        </p:pic>
      </p:grpSp>
      <p:sp>
        <p:nvSpPr>
          <p:cNvPr id="196" name="Hersteller und Typ:…"/>
          <p:cNvSpPr txBox="1"/>
          <p:nvPr/>
        </p:nvSpPr>
        <p:spPr>
          <a:xfrm>
            <a:off x="5267700" y="3915140"/>
            <a:ext cx="5687731" cy="1795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Autofit/>
          </a:bodyPr>
          <a:lstStyle/>
          <a:p>
            <a:pPr defTabSz="279667">
              <a:lnSpc>
                <a:spcPct val="200000"/>
              </a:lnSpc>
              <a:spcBef>
                <a:spcPts val="703"/>
              </a:spcBef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Hersteller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Typ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sz="984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defTabSz="279667">
              <a:lnSpc>
                <a:spcPct val="200000"/>
              </a:lnSpc>
              <a:spcBef>
                <a:spcPts val="703"/>
              </a:spcBef>
              <a:defRPr sz="200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Hedelius</a:t>
            </a:r>
            <a:r>
              <a:rPr sz="984" b="1" dirty="0">
                <a:latin typeface="Arial" panose="020B0604020202020204" pitchFamily="34" charset="0"/>
                <a:cs typeface="Arial" panose="020B0604020202020204" pitchFamily="34" charset="0"/>
              </a:rPr>
              <a:t> 5-Achs </a:t>
            </a: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Bearbeitungszentrum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Skyworker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 305“ </a:t>
            </a:r>
            <a:endParaRPr sz="984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defTabSz="279667">
              <a:lnSpc>
                <a:spcPct val="200000"/>
              </a:lnSpc>
              <a:spcBef>
                <a:spcPts val="703"/>
              </a:spcBef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Baujahr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: 2010</a:t>
            </a:r>
            <a:b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Steuerung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Heidenhain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iTNC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 530i</a:t>
            </a:r>
            <a:b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Spindeltyp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: SK 40 14.000 U/min</a:t>
            </a:r>
            <a:b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Max-</a:t>
            </a: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Eilgang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: 40.000 mm/min</a:t>
            </a:r>
            <a:b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Verfahrwege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 X/Y/Z: 450/420/510 mm                                   </a:t>
            </a: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Spannsystem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Bergspanntechnik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Automation: 4 </a:t>
            </a:r>
            <a:r>
              <a:rPr sz="984" dirty="0" err="1">
                <a:latin typeface="Arial" panose="020B0604020202020204" pitchFamily="34" charset="0"/>
                <a:cs typeface="Arial" panose="020B0604020202020204" pitchFamily="34" charset="0"/>
              </a:rPr>
              <a:t>Paletten</a:t>
            </a:r>
            <a:r>
              <a:rPr sz="984" dirty="0">
                <a:latin typeface="Arial" panose="020B0604020202020204" pitchFamily="34" charset="0"/>
                <a:cs typeface="Arial" panose="020B0604020202020204" pitchFamily="34" charset="0"/>
              </a:rPr>
              <a:t> 320x320 mm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D9C5770-4F42-3A44-E5B6-BD7BC6E436F1}"/>
              </a:ext>
            </a:extLst>
          </p:cNvPr>
          <p:cNvCxnSpPr>
            <a:cxnSpLocks/>
          </p:cNvCxnSpPr>
          <p:nvPr/>
        </p:nvCxnSpPr>
        <p:spPr>
          <a:xfrm>
            <a:off x="1964531" y="3957235"/>
            <a:ext cx="8297987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Grafik 3" descr="Ein Bild, das Maschine enthält.&#10;&#10;KI-generierte Inhalte können fehlerhaft sein.">
            <a:extLst>
              <a:ext uri="{FF2B5EF4-FFF2-40B4-BE49-F238E27FC236}">
                <a16:creationId xmlns:a16="http://schemas.microsoft.com/office/drawing/2014/main" id="{7B87598A-6634-BE7E-DA31-466028AA10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03" y="1202397"/>
            <a:ext cx="3148556" cy="22266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Was wir haben"/>
          <p:cNvSpPr txBox="1">
            <a:spLocks noGrp="1"/>
          </p:cNvSpPr>
          <p:nvPr>
            <p:ph type="title"/>
          </p:nvPr>
        </p:nvSpPr>
        <p:spPr>
          <a:xfrm>
            <a:off x="2077641" y="178594"/>
            <a:ext cx="8036719" cy="87287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6100"/>
            </a:pPr>
            <a:r>
              <a:rPr lang="de-DE" dirty="0"/>
              <a:t>Maschinenpark</a:t>
            </a:r>
            <a:endParaRPr dirty="0"/>
          </a:p>
        </p:txBody>
      </p:sp>
      <p:pic>
        <p:nvPicPr>
          <p:cNvPr id="199" name="Logo Freigestellt weiss-small.png" descr="Logo Freigestellt weiss-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31" y="6250656"/>
            <a:ext cx="2041964" cy="277181"/>
          </a:xfrm>
          <a:prstGeom prst="rect">
            <a:avLst/>
          </a:prstGeom>
          <a:ln w="25400">
            <a:miter lim="400000"/>
          </a:ln>
          <a:effectLst>
            <a:outerShdw blurRad="584200" dist="108769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01" name="Hersteller und Typ:…"/>
          <p:cNvSpPr txBox="1">
            <a:spLocks noGrp="1"/>
          </p:cNvSpPr>
          <p:nvPr>
            <p:ph type="body" sz="quarter" idx="1"/>
          </p:nvPr>
        </p:nvSpPr>
        <p:spPr>
          <a:xfrm>
            <a:off x="1993832" y="1696640"/>
            <a:ext cx="5613100" cy="181722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defTabSz="279667">
              <a:spcBef>
                <a:spcPts val="703"/>
              </a:spcBef>
              <a:buNone/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 err="1"/>
              <a:t>Hersteller</a:t>
            </a:r>
            <a:r>
              <a:rPr sz="1406" dirty="0"/>
              <a:t> und </a:t>
            </a:r>
            <a:r>
              <a:rPr sz="1406" dirty="0" err="1"/>
              <a:t>Typ</a:t>
            </a:r>
            <a:r>
              <a:rPr sz="1406" dirty="0"/>
              <a:t>: </a:t>
            </a:r>
            <a:endParaRPr sz="1406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279667">
              <a:spcBef>
                <a:spcPts val="703"/>
              </a:spcBef>
              <a:buNone/>
              <a:defRPr sz="200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/>
              <a:t>Haas Automation inc.  </a:t>
            </a:r>
            <a:r>
              <a:rPr sz="1406" b="1" dirty="0"/>
              <a:t>3-Achs </a:t>
            </a:r>
            <a:r>
              <a:rPr sz="1406" dirty="0" err="1"/>
              <a:t>Bearbeitungszentrum</a:t>
            </a:r>
            <a:r>
              <a:rPr sz="1406" dirty="0"/>
              <a:t> „VM-2“ </a:t>
            </a:r>
            <a:endParaRPr sz="1406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279667">
              <a:spcBef>
                <a:spcPts val="703"/>
              </a:spcBef>
              <a:buNone/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 err="1"/>
              <a:t>Baujahr</a:t>
            </a:r>
            <a:r>
              <a:rPr sz="1406" dirty="0"/>
              <a:t>: 2007</a:t>
            </a:r>
            <a:br>
              <a:rPr sz="1406" dirty="0"/>
            </a:br>
            <a:r>
              <a:rPr sz="1406" dirty="0" err="1"/>
              <a:t>Steuerung</a:t>
            </a:r>
            <a:r>
              <a:rPr sz="1406" dirty="0"/>
              <a:t>: Haas</a:t>
            </a:r>
            <a:br>
              <a:rPr sz="1406" dirty="0"/>
            </a:br>
            <a:r>
              <a:rPr sz="1406" dirty="0" err="1"/>
              <a:t>Spindeltyp</a:t>
            </a:r>
            <a:r>
              <a:rPr sz="1406" dirty="0"/>
              <a:t>: SK 40 12.000 U/min</a:t>
            </a:r>
            <a:br>
              <a:rPr sz="1406" dirty="0"/>
            </a:br>
            <a:r>
              <a:rPr sz="1406" dirty="0"/>
              <a:t>Max-</a:t>
            </a:r>
            <a:r>
              <a:rPr sz="1406" dirty="0" err="1"/>
              <a:t>Eilgang</a:t>
            </a:r>
            <a:r>
              <a:rPr sz="1406" dirty="0"/>
              <a:t>: 18.000 mm/min</a:t>
            </a:r>
            <a:br>
              <a:rPr sz="1406" dirty="0"/>
            </a:br>
            <a:r>
              <a:rPr sz="1406" dirty="0" err="1"/>
              <a:t>Verfahrwege</a:t>
            </a:r>
            <a:r>
              <a:rPr sz="1406" dirty="0"/>
              <a:t> X/Y/Z: 762/508/508 mm                                  </a:t>
            </a:r>
          </a:p>
        </p:txBody>
      </p:sp>
      <p:grpSp>
        <p:nvGrpSpPr>
          <p:cNvPr id="204" name="Haas VM-2.jpg"/>
          <p:cNvGrpSpPr/>
          <p:nvPr/>
        </p:nvGrpSpPr>
        <p:grpSpPr>
          <a:xfrm>
            <a:off x="7879708" y="1508144"/>
            <a:ext cx="2672584" cy="2166777"/>
            <a:chOff x="0" y="0"/>
            <a:chExt cx="3587424" cy="3323348"/>
          </a:xfrm>
        </p:grpSpPr>
        <p:pic>
          <p:nvPicPr>
            <p:cNvPr id="203" name="Haas VM-2.jpg" descr="Haas VM-2.jpg"/>
            <p:cNvPicPr>
              <a:picLocks noChangeAspect="1"/>
            </p:cNvPicPr>
            <p:nvPr/>
          </p:nvPicPr>
          <p:blipFill>
            <a:blip r:embed="rId3"/>
            <a:srcRect l="2732" r="2732"/>
            <a:stretch>
              <a:fillRect/>
            </a:stretch>
          </p:blipFill>
          <p:spPr>
            <a:xfrm>
              <a:off x="190500" y="190500"/>
              <a:ext cx="3206426" cy="29169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2" name="Haas VM-2.jpg" descr="Haas VM-2.jp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3587425" cy="3323350"/>
            </a:xfrm>
            <a:prstGeom prst="rect">
              <a:avLst/>
            </a:prstGeom>
            <a:effectLst/>
          </p:spPr>
        </p:pic>
      </p:grpSp>
      <p:grpSp>
        <p:nvGrpSpPr>
          <p:cNvPr id="207" name="Haas VM-2.jpg"/>
          <p:cNvGrpSpPr/>
          <p:nvPr/>
        </p:nvGrpSpPr>
        <p:grpSpPr>
          <a:xfrm>
            <a:off x="2209842" y="4185406"/>
            <a:ext cx="2590540" cy="1951906"/>
            <a:chOff x="0" y="0"/>
            <a:chExt cx="3587424" cy="3323348"/>
          </a:xfrm>
        </p:grpSpPr>
        <p:pic>
          <p:nvPicPr>
            <p:cNvPr id="206" name="Haas VM-2.jpg" descr="Haas VM-2.jpg"/>
            <p:cNvPicPr>
              <a:picLocks noChangeAspect="1"/>
            </p:cNvPicPr>
            <p:nvPr/>
          </p:nvPicPr>
          <p:blipFill>
            <a:blip r:embed="rId3"/>
            <a:srcRect l="2732" r="2732"/>
            <a:stretch>
              <a:fillRect/>
            </a:stretch>
          </p:blipFill>
          <p:spPr>
            <a:xfrm>
              <a:off x="190500" y="190500"/>
              <a:ext cx="3206426" cy="29169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5" name="Haas VM-2.jpg" descr="Haas VM-2.jp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3587425" cy="3323350"/>
            </a:xfrm>
            <a:prstGeom prst="rect">
              <a:avLst/>
            </a:prstGeom>
            <a:effectLst/>
          </p:spPr>
        </p:pic>
      </p:grpSp>
      <p:sp>
        <p:nvSpPr>
          <p:cNvPr id="208" name="Hersteller und Typ:…"/>
          <p:cNvSpPr txBox="1"/>
          <p:nvPr/>
        </p:nvSpPr>
        <p:spPr>
          <a:xfrm>
            <a:off x="5608012" y="4266309"/>
            <a:ext cx="5059988" cy="1527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Autofit/>
          </a:bodyPr>
          <a:lstStyle/>
          <a:p>
            <a:pPr defTabSz="279667">
              <a:spcBef>
                <a:spcPts val="703"/>
              </a:spcBef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 err="1"/>
              <a:t>Hersteller</a:t>
            </a:r>
            <a:r>
              <a:rPr sz="1406" dirty="0"/>
              <a:t> und </a:t>
            </a:r>
            <a:r>
              <a:rPr sz="1406" dirty="0" err="1"/>
              <a:t>Typ</a:t>
            </a:r>
            <a:r>
              <a:rPr sz="1406" dirty="0"/>
              <a:t>: </a:t>
            </a:r>
            <a:endParaRPr sz="1406" dirty="0">
              <a:latin typeface="Times Roman"/>
              <a:ea typeface="Times Roman"/>
              <a:cs typeface="Times Roman"/>
              <a:sym typeface="Times Roman"/>
            </a:endParaRPr>
          </a:p>
          <a:p>
            <a:pPr defTabSz="279667">
              <a:spcBef>
                <a:spcPts val="703"/>
              </a:spcBef>
              <a:defRPr sz="200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/>
              <a:t>Haas Automation inc.  </a:t>
            </a:r>
            <a:r>
              <a:rPr sz="1406" b="1" dirty="0"/>
              <a:t>3-Achs </a:t>
            </a:r>
            <a:r>
              <a:rPr sz="1406" dirty="0" err="1"/>
              <a:t>Bearbeitungszentrum</a:t>
            </a:r>
            <a:r>
              <a:rPr sz="1406" dirty="0"/>
              <a:t> „VM-2“ </a:t>
            </a:r>
            <a:endParaRPr sz="1406" dirty="0">
              <a:latin typeface="Times Roman"/>
              <a:ea typeface="Times Roman"/>
              <a:cs typeface="Times Roman"/>
              <a:sym typeface="Times Roman"/>
            </a:endParaRPr>
          </a:p>
          <a:p>
            <a:pPr defTabSz="279667">
              <a:spcBef>
                <a:spcPts val="703"/>
              </a:spcBef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 err="1"/>
              <a:t>Baujahr</a:t>
            </a:r>
            <a:r>
              <a:rPr sz="1406" dirty="0"/>
              <a:t>: 2011</a:t>
            </a:r>
            <a:br>
              <a:rPr sz="1406" dirty="0"/>
            </a:br>
            <a:r>
              <a:rPr sz="1406" dirty="0" err="1"/>
              <a:t>Steuerung</a:t>
            </a:r>
            <a:r>
              <a:rPr sz="1406" dirty="0"/>
              <a:t>: Haas</a:t>
            </a:r>
            <a:br>
              <a:rPr sz="1406" dirty="0"/>
            </a:br>
            <a:r>
              <a:rPr sz="1406" dirty="0" err="1"/>
              <a:t>Spindeltyp</a:t>
            </a:r>
            <a:r>
              <a:rPr sz="1406" dirty="0"/>
              <a:t>: SK 40 12.000 U/min</a:t>
            </a:r>
            <a:br>
              <a:rPr sz="1406" dirty="0"/>
            </a:br>
            <a:r>
              <a:rPr sz="1406" dirty="0"/>
              <a:t>Max-</a:t>
            </a:r>
            <a:r>
              <a:rPr sz="1406" dirty="0" err="1"/>
              <a:t>Eilgang</a:t>
            </a:r>
            <a:r>
              <a:rPr sz="1406" dirty="0"/>
              <a:t>: 18.000 mm/min</a:t>
            </a:r>
            <a:br>
              <a:rPr sz="1406" dirty="0"/>
            </a:br>
            <a:r>
              <a:rPr sz="1406" dirty="0" err="1"/>
              <a:t>Verfahrwege</a:t>
            </a:r>
            <a:r>
              <a:rPr sz="1406" dirty="0"/>
              <a:t> X/Y/Z: 762/508/508 mm                                  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E5371E7-98F2-88C3-61BF-FF3D64464350}"/>
              </a:ext>
            </a:extLst>
          </p:cNvPr>
          <p:cNvCxnSpPr>
            <a:cxnSpLocks/>
          </p:cNvCxnSpPr>
          <p:nvPr/>
        </p:nvCxnSpPr>
        <p:spPr>
          <a:xfrm>
            <a:off x="1868108" y="3776126"/>
            <a:ext cx="8542266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Was wir haben"/>
          <p:cNvSpPr txBox="1">
            <a:spLocks noGrp="1"/>
          </p:cNvSpPr>
          <p:nvPr>
            <p:ph type="title"/>
          </p:nvPr>
        </p:nvSpPr>
        <p:spPr>
          <a:xfrm>
            <a:off x="2077641" y="178594"/>
            <a:ext cx="8036719" cy="87287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6100"/>
            </a:pPr>
            <a:r>
              <a:rPr lang="de-DE" dirty="0"/>
              <a:t>Maschinenpark</a:t>
            </a:r>
            <a:endParaRPr dirty="0"/>
          </a:p>
        </p:txBody>
      </p:sp>
      <p:pic>
        <p:nvPicPr>
          <p:cNvPr id="211" name="Logo Freigestellt weiss-small.png" descr="Logo Freigestellt weiss-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31" y="6250656"/>
            <a:ext cx="2041964" cy="277181"/>
          </a:xfrm>
          <a:prstGeom prst="rect">
            <a:avLst/>
          </a:prstGeom>
          <a:ln w="25400">
            <a:miter lim="400000"/>
          </a:ln>
          <a:effectLst>
            <a:outerShdw blurRad="584200" dist="108769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13" name="Hersteller und Typ:…"/>
          <p:cNvSpPr txBox="1">
            <a:spLocks noGrp="1"/>
          </p:cNvSpPr>
          <p:nvPr>
            <p:ph type="body" sz="quarter" idx="1"/>
          </p:nvPr>
        </p:nvSpPr>
        <p:spPr>
          <a:xfrm>
            <a:off x="1993832" y="1696640"/>
            <a:ext cx="5613100" cy="181722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defTabSz="279667">
              <a:spcBef>
                <a:spcPts val="703"/>
              </a:spcBef>
              <a:buNone/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 err="1"/>
              <a:t>Hersteller</a:t>
            </a:r>
            <a:r>
              <a:rPr sz="1406" dirty="0"/>
              <a:t> und </a:t>
            </a:r>
            <a:r>
              <a:rPr sz="1406" dirty="0" err="1"/>
              <a:t>Typ</a:t>
            </a:r>
            <a:r>
              <a:rPr sz="1406" dirty="0"/>
              <a:t>: </a:t>
            </a:r>
            <a:endParaRPr sz="1406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279667">
              <a:spcBef>
                <a:spcPts val="703"/>
              </a:spcBef>
              <a:buNone/>
              <a:defRPr sz="200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/>
              <a:t>Haas Automation inc.  </a:t>
            </a:r>
            <a:r>
              <a:rPr sz="1406" b="1" dirty="0"/>
              <a:t>3-Achs </a:t>
            </a:r>
            <a:r>
              <a:rPr sz="1406" dirty="0" err="1"/>
              <a:t>Bearbeitungszentrum</a:t>
            </a:r>
            <a:r>
              <a:rPr sz="1406" dirty="0"/>
              <a:t> „Super </a:t>
            </a:r>
            <a:r>
              <a:rPr sz="1406" dirty="0" err="1"/>
              <a:t>Minimill</a:t>
            </a:r>
            <a:r>
              <a:rPr sz="1406" dirty="0"/>
              <a:t>“ </a:t>
            </a:r>
            <a:endParaRPr sz="1406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279667">
              <a:spcBef>
                <a:spcPts val="703"/>
              </a:spcBef>
              <a:buNone/>
              <a:defRPr sz="2001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 err="1"/>
              <a:t>Baujahr</a:t>
            </a:r>
            <a:r>
              <a:rPr sz="1406" dirty="0"/>
              <a:t>: 2008</a:t>
            </a:r>
            <a:br>
              <a:rPr sz="1406" dirty="0"/>
            </a:br>
            <a:r>
              <a:rPr sz="1406" dirty="0" err="1"/>
              <a:t>Steuerung</a:t>
            </a:r>
            <a:r>
              <a:rPr sz="1406" dirty="0"/>
              <a:t>: Haas</a:t>
            </a:r>
            <a:br>
              <a:rPr sz="1406" dirty="0"/>
            </a:br>
            <a:r>
              <a:rPr sz="1406" dirty="0" err="1"/>
              <a:t>Spindeltyp</a:t>
            </a:r>
            <a:r>
              <a:rPr sz="1406" dirty="0"/>
              <a:t>: SK 40 10.000 U/min</a:t>
            </a:r>
            <a:br>
              <a:rPr sz="1406" dirty="0"/>
            </a:br>
            <a:r>
              <a:rPr sz="1406" dirty="0"/>
              <a:t>Max-</a:t>
            </a:r>
            <a:r>
              <a:rPr sz="1406" dirty="0" err="1"/>
              <a:t>Eilgang</a:t>
            </a:r>
            <a:r>
              <a:rPr sz="1406" dirty="0"/>
              <a:t>: 35.000 mm/min</a:t>
            </a:r>
            <a:br>
              <a:rPr sz="1406" dirty="0"/>
            </a:br>
            <a:r>
              <a:rPr sz="1406" dirty="0" err="1"/>
              <a:t>Verfahrwege</a:t>
            </a:r>
            <a:r>
              <a:rPr sz="1406" dirty="0"/>
              <a:t> X/Y/Z: 406/305/254 mm                                  </a:t>
            </a:r>
          </a:p>
        </p:txBody>
      </p:sp>
      <p:grpSp>
        <p:nvGrpSpPr>
          <p:cNvPr id="216" name="SuperMiniMill_LC.jpg"/>
          <p:cNvGrpSpPr/>
          <p:nvPr/>
        </p:nvGrpSpPr>
        <p:grpSpPr>
          <a:xfrm>
            <a:off x="7879708" y="1621482"/>
            <a:ext cx="2522409" cy="2336730"/>
            <a:chOff x="0" y="0"/>
            <a:chExt cx="3587424" cy="3323348"/>
          </a:xfrm>
        </p:grpSpPr>
        <p:pic>
          <p:nvPicPr>
            <p:cNvPr id="215" name="SuperMiniMill_LC.jpg" descr="SuperMiniMill_LC.jpg"/>
            <p:cNvPicPr>
              <a:picLocks noChangeAspect="1"/>
            </p:cNvPicPr>
            <p:nvPr/>
          </p:nvPicPr>
          <p:blipFill>
            <a:blip r:embed="rId3"/>
            <a:srcRect t="5423" b="5423"/>
            <a:stretch>
              <a:fillRect/>
            </a:stretch>
          </p:blipFill>
          <p:spPr>
            <a:xfrm>
              <a:off x="190500" y="190500"/>
              <a:ext cx="3206426" cy="29169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4" name="SuperMiniMill_LC.jpg" descr="SuperMiniMill_LC.jp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3587425" cy="3323350"/>
            </a:xfrm>
            <a:prstGeom prst="rect">
              <a:avLst/>
            </a:prstGeom>
            <a:effectLst/>
          </p:spPr>
        </p:pic>
      </p:grpSp>
      <p:sp>
        <p:nvSpPr>
          <p:cNvPr id="220" name="CAD/CAM Software:…"/>
          <p:cNvSpPr txBox="1"/>
          <p:nvPr/>
        </p:nvSpPr>
        <p:spPr>
          <a:xfrm>
            <a:off x="4655073" y="4092159"/>
            <a:ext cx="5613100" cy="17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Autofit/>
          </a:bodyPr>
          <a:lstStyle/>
          <a:p>
            <a:pPr defTabSz="276453">
              <a:spcBef>
                <a:spcPts val="703"/>
              </a:spcBef>
              <a:defRPr sz="1978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 dirty="0"/>
              <a:t>CAD/CAM Software: </a:t>
            </a:r>
            <a:endParaRPr lang="de-DE" sz="1266" dirty="0"/>
          </a:p>
          <a:p>
            <a:pPr defTabSz="276453">
              <a:spcBef>
                <a:spcPts val="703"/>
              </a:spcBef>
              <a:defRPr sz="1978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 lang="de-DE" sz="1266" dirty="0">
              <a:latin typeface="Times Roman"/>
              <a:ea typeface="Times Roman"/>
              <a:cs typeface="Times Roman"/>
              <a:sym typeface="Times Roman"/>
            </a:endParaRPr>
          </a:p>
          <a:p>
            <a:pPr defTabSz="276453">
              <a:lnSpc>
                <a:spcPct val="150000"/>
              </a:lnSpc>
              <a:spcBef>
                <a:spcPts val="703"/>
              </a:spcBef>
              <a:defRPr sz="1978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87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AUTODESK</a:t>
            </a:r>
          </a:p>
          <a:p>
            <a:pPr defTabSz="276453">
              <a:lnSpc>
                <a:spcPct val="150000"/>
              </a:lnSpc>
              <a:spcBef>
                <a:spcPts val="703"/>
              </a:spcBef>
              <a:defRPr sz="1978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87" dirty="0" err="1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Powermill</a:t>
            </a:r>
            <a:r>
              <a:rPr lang="de-DE" sz="1687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&amp; </a:t>
            </a:r>
            <a:r>
              <a:rPr lang="de-DE" sz="1687" dirty="0" err="1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Powershape</a:t>
            </a:r>
            <a:endParaRPr sz="1687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defTabSz="276453">
              <a:lnSpc>
                <a:spcPct val="150000"/>
              </a:lnSpc>
              <a:spcBef>
                <a:spcPts val="703"/>
              </a:spcBef>
              <a:defRPr sz="1978" b="1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1687" dirty="0" err="1">
                <a:latin typeface="Arial" panose="020B0604020202020204" pitchFamily="34" charset="0"/>
                <a:cs typeface="Arial" panose="020B0604020202020204" pitchFamily="34" charset="0"/>
              </a:rPr>
              <a:t>Schnittstellen</a:t>
            </a:r>
            <a:r>
              <a:rPr sz="1687" dirty="0">
                <a:latin typeface="Arial" panose="020B0604020202020204" pitchFamily="34" charset="0"/>
                <a:cs typeface="Arial" panose="020B0604020202020204" pitchFamily="34" charset="0"/>
              </a:rPr>
              <a:t>: step, its, via, </a:t>
            </a:r>
            <a:r>
              <a:rPr sz="1687" dirty="0" err="1">
                <a:latin typeface="Arial" panose="020B0604020202020204" pitchFamily="34" charset="0"/>
                <a:cs typeface="Arial" panose="020B0604020202020204" pitchFamily="34" charset="0"/>
              </a:rPr>
              <a:t>parasolid</a:t>
            </a:r>
            <a:r>
              <a:rPr sz="168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87" dirty="0" err="1">
                <a:latin typeface="Arial" panose="020B0604020202020204" pitchFamily="34" charset="0"/>
                <a:cs typeface="Arial" panose="020B0604020202020204" pitchFamily="34" charset="0"/>
              </a:rPr>
              <a:t>catia</a:t>
            </a:r>
            <a:r>
              <a:rPr sz="1687" dirty="0">
                <a:latin typeface="Arial" panose="020B0604020202020204" pitchFamily="34" charset="0"/>
                <a:cs typeface="Arial" panose="020B0604020202020204" pitchFamily="34" charset="0"/>
              </a:rPr>
              <a:t>, sol, </a:t>
            </a:r>
            <a:r>
              <a:rPr sz="1687" dirty="0" err="1">
                <a:latin typeface="Arial" panose="020B0604020202020204" pitchFamily="34" charset="0"/>
                <a:cs typeface="Arial" panose="020B0604020202020204" pitchFamily="34" charset="0"/>
              </a:rPr>
              <a:t>dxf</a:t>
            </a:r>
            <a:r>
              <a:rPr sz="1687" dirty="0">
                <a:latin typeface="Arial" panose="020B0604020202020204" pitchFamily="34" charset="0"/>
                <a:cs typeface="Arial" panose="020B0604020202020204" pitchFamily="34" charset="0"/>
              </a:rPr>
              <a:t>, dwg</a:t>
            </a:r>
          </a:p>
        </p:txBody>
      </p:sp>
      <p:pic>
        <p:nvPicPr>
          <p:cNvPr id="3" name="Grafik 2" descr="Ein Bild, das Schrift, Text, Grafiken, Logo enthält.&#10;&#10;KI-generierte Inhalte können fehlerhaft sein.">
            <a:extLst>
              <a:ext uri="{FF2B5EF4-FFF2-40B4-BE49-F238E27FC236}">
                <a16:creationId xmlns:a16="http://schemas.microsoft.com/office/drawing/2014/main" id="{AD21849E-1850-1613-98B0-0B3F320EE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68" y="4159037"/>
            <a:ext cx="1817227" cy="18172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Breitbild</PresentationFormat>
  <Paragraphs>41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Helvetica</vt:lpstr>
      <vt:lpstr>Times Roman</vt:lpstr>
      <vt:lpstr>Office</vt:lpstr>
      <vt:lpstr>Maschinenpark</vt:lpstr>
      <vt:lpstr>Maschinenpark</vt:lpstr>
      <vt:lpstr>Maschinenpark   </vt:lpstr>
      <vt:lpstr>Maschinenpark</vt:lpstr>
      <vt:lpstr>Maschinenpark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Otto</dc:creator>
  <cp:lastModifiedBy>Michael Otto</cp:lastModifiedBy>
  <cp:revision>1</cp:revision>
  <dcterms:created xsi:type="dcterms:W3CDTF">2025-07-01T06:24:51Z</dcterms:created>
  <dcterms:modified xsi:type="dcterms:W3CDTF">2025-07-01T06:26:50Z</dcterms:modified>
</cp:coreProperties>
</file>